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activeX/activeX1.xml" ContentType="application/vnd.ms-office.activeX+xml"/>
  <Override PartName="/ppt/activeX/activeX1.bin" ContentType="application/vnd.ms-office.activeX"/>
  <Override PartName="/ppt/activeX/activeX2.xml" ContentType="application/vnd.ms-office.activeX+xml"/>
  <Override PartName="/ppt/activeX/activeX2.bin" ContentType="application/vnd.ms-office.activeX"/>
  <Override PartName="/ppt/activeX/activeX3.xml" ContentType="application/vnd.ms-office.activeX+xml"/>
  <Override PartName="/ppt/activeX/activeX3.bin" ContentType="application/vnd.ms-office.activeX"/>
  <Override PartName="/ppt/activeX/activeX4.xml" ContentType="application/vnd.ms-office.activeX+xml"/>
  <Override PartName="/ppt/activeX/activeX4.bin" ContentType="application/vnd.ms-office.activeX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7"/>
  </p:notesMasterIdLst>
  <p:sldIdLst>
    <p:sldId id="264" r:id="rId2"/>
    <p:sldId id="267" r:id="rId3"/>
    <p:sldId id="256" r:id="rId4"/>
    <p:sldId id="257" r:id="rId5"/>
    <p:sldId id="261" r:id="rId6"/>
    <p:sldId id="258" r:id="rId7"/>
    <p:sldId id="259" r:id="rId8"/>
    <p:sldId id="260" r:id="rId9"/>
    <p:sldId id="262" r:id="rId10"/>
    <p:sldId id="268" r:id="rId11"/>
    <p:sldId id="265" r:id="rId12"/>
    <p:sldId id="269" r:id="rId13"/>
    <p:sldId id="270" r:id="rId14"/>
    <p:sldId id="263" r:id="rId15"/>
    <p:sldId id="271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434" autoAdjust="0"/>
  </p:normalViewPr>
  <p:slideViewPr>
    <p:cSldViewPr snapToGrid="0">
      <p:cViewPr>
        <p:scale>
          <a:sx n="64" d="100"/>
          <a:sy n="64" d="100"/>
        </p:scale>
        <p:origin x="-108" y="-23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_rels/activeX3.xml.rels><?xml version="1.0" encoding="UTF-8" standalone="yes"?>
<Relationships xmlns="http://schemas.openxmlformats.org/package/2006/relationships"><Relationship Id="rId1" Type="http://schemas.microsoft.com/office/2006/relationships/activeXControlBinary" Target="activeX3.bin"/></Relationships>
</file>

<file path=ppt/activeX/_rels/activeX4.xml.rels><?xml version="1.0" encoding="UTF-8" standalone="yes"?>
<Relationships xmlns="http://schemas.openxmlformats.org/package/2006/relationships"><Relationship Id="rId1" Type="http://schemas.microsoft.com/office/2006/relationships/activeXControlBinary" Target="activeX4.bin"/></Relationships>
</file>

<file path=ppt/activeX/activeX1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2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3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4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4AE3E8-FC20-4685-ACFC-F0ECDB947EA0}" type="datetimeFigureOut">
              <a:rPr lang="en-GB" smtClean="0"/>
              <a:t>27/07/2015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A62248-A87D-4413-A55C-576FC8004A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13323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u="sng" dirty="0" smtClean="0"/>
              <a:t>Starter - Brainstorm activity.</a:t>
            </a:r>
          </a:p>
          <a:p>
            <a:r>
              <a:rPr lang="en-GB" dirty="0" smtClean="0"/>
              <a:t>Learners could answer</a:t>
            </a:r>
            <a:r>
              <a:rPr lang="en-GB" baseline="0" dirty="0" smtClean="0"/>
              <a:t> verbally, using post it notes or mini whiteboards.</a:t>
            </a:r>
          </a:p>
          <a:p>
            <a:r>
              <a:rPr lang="en-GB" baseline="0" dirty="0" smtClean="0"/>
              <a:t>Possible answers:</a:t>
            </a:r>
          </a:p>
          <a:p>
            <a:r>
              <a:rPr lang="en-GB" baseline="0" dirty="0" smtClean="0"/>
              <a:t>Talking, Telephone, Skype, sign language, letters, emails, blogs, twitter, </a:t>
            </a:r>
            <a:r>
              <a:rPr lang="en-GB" baseline="0" dirty="0" err="1" smtClean="0"/>
              <a:t>facebook</a:t>
            </a:r>
            <a:r>
              <a:rPr lang="en-GB" baseline="0" dirty="0" smtClean="0"/>
              <a:t>, Instagram. The list is endless!!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62248-A87D-4413-A55C-576FC8004A4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46453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Click and drag activity.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62248-A87D-4413-A55C-576FC8004A41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32537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Card sort exercise version available.</a:t>
            </a:r>
          </a:p>
          <a:p>
            <a:r>
              <a:rPr lang="en-GB" dirty="0" smtClean="0"/>
              <a:t>Can be done as an interactive task or just move them using the mouse. </a:t>
            </a:r>
          </a:p>
          <a:p>
            <a:pPr rtl="0"/>
            <a:r>
              <a:rPr lang="en-GB" dirty="0" smtClean="0"/>
              <a:t>There are lots of resources</a:t>
            </a:r>
            <a:r>
              <a:rPr lang="en-GB" baseline="0" dirty="0" smtClean="0"/>
              <a:t> linked to digital safety on CEOP website – videos relevant to age group / learners needs can be used.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People sending or  posting hurtful      messages or untrue   information about a    person.</a:t>
            </a:r>
          </a:p>
          <a:p>
            <a:pPr rtl="0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pPr rtl="0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Spam</a:t>
            </a:r>
          </a:p>
          <a:p>
            <a:pPr rtl="0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Receiving  Junk emails  or text messages     encouraging you to try a product or use a  website.</a:t>
            </a:r>
          </a:p>
          <a:p>
            <a:pPr rtl="0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pPr rtl="0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Virus</a:t>
            </a:r>
          </a:p>
          <a:p>
            <a:pPr rtl="0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pPr rtl="0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Befriending you online to encourage you to give out personal       information. </a:t>
            </a:r>
          </a:p>
          <a:p>
            <a:pPr rtl="0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Identity Theft</a:t>
            </a:r>
          </a:p>
          <a:p>
            <a:pPr rtl="0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pPr rtl="0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unwanted program that can damage your       computer and files on it.</a:t>
            </a:r>
          </a:p>
          <a:p>
            <a:pPr rtl="0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Cyber Bullying</a:t>
            </a:r>
          </a:p>
          <a:p>
            <a:pPr rtl="0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People logging onto a site using your details, pretending to be you (e.g. to steal or change your information).</a:t>
            </a:r>
          </a:p>
          <a:p>
            <a:pPr rtl="0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pPr rtl="0"/>
            <a:r>
              <a:rPr lang="en-GB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Grooming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62248-A87D-4413-A55C-576FC8004A41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26903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Highlight to learners the Click CEOP button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62248-A87D-4413-A55C-576FC8004A41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75837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u="sng" dirty="0" smtClean="0"/>
              <a:t>Think / Pair / Share</a:t>
            </a:r>
          </a:p>
          <a:p>
            <a:r>
              <a:rPr lang="en-GB" b="0" u="none" dirty="0" smtClean="0"/>
              <a:t>How many devices can you think of</a:t>
            </a:r>
            <a:r>
              <a:rPr lang="en-GB" b="0" u="none" baseline="0" dirty="0" smtClean="0"/>
              <a:t> that we use to communicate with each other?</a:t>
            </a:r>
          </a:p>
          <a:p>
            <a:r>
              <a:rPr lang="en-GB" b="0" u="none" baseline="0" dirty="0" smtClean="0"/>
              <a:t>Voice, microphone, loudspeaker, alarms, hand signals, mobile phones, telephone, text, email, walkie talkies,  FaceTime, computers </a:t>
            </a:r>
            <a:r>
              <a:rPr lang="en-GB" b="0" u="none" baseline="0" dirty="0" err="1" smtClean="0"/>
              <a:t>etc</a:t>
            </a:r>
            <a:endParaRPr lang="en-GB" b="0" u="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62248-A87D-4413-A55C-576FC8004A4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33229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62248-A87D-4413-A55C-576FC8004A41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13525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GB" dirty="0" smtClean="0"/>
              <a:t>Facebook</a:t>
            </a:r>
          </a:p>
          <a:p>
            <a:pPr marL="228600" indent="-228600">
              <a:buAutoNum type="arabicPeriod"/>
            </a:pPr>
            <a:r>
              <a:rPr lang="en-GB" dirty="0" smtClean="0"/>
              <a:t>Twitter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62248-A87D-4413-A55C-576FC8004A41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00487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3. Twitter</a:t>
            </a:r>
          </a:p>
          <a:p>
            <a:r>
              <a:rPr lang="en-GB" dirty="0" smtClean="0"/>
              <a:t>4. LinkedIn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62248-A87D-4413-A55C-576FC8004A4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12491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5. Google+</a:t>
            </a:r>
          </a:p>
          <a:p>
            <a:r>
              <a:rPr lang="en-GB" dirty="0" smtClean="0"/>
              <a:t>6. Myspace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62248-A87D-4413-A55C-576FC8004A41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4580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7. Tumblr</a:t>
            </a:r>
          </a:p>
          <a:p>
            <a:r>
              <a:rPr lang="en-GB" dirty="0" smtClean="0"/>
              <a:t>8. </a:t>
            </a:r>
            <a:r>
              <a:rPr lang="en-GB" dirty="0" err="1" smtClean="0"/>
              <a:t>Bebo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62248-A87D-4413-A55C-576FC8004A41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97584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9. Instagram</a:t>
            </a:r>
          </a:p>
          <a:p>
            <a:r>
              <a:rPr lang="en-GB" dirty="0" smtClean="0"/>
              <a:t>10.</a:t>
            </a:r>
            <a:r>
              <a:rPr lang="en-GB" baseline="0" dirty="0" smtClean="0"/>
              <a:t> Skype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62248-A87D-4413-A55C-576FC8004A41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17911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11. Snapchat</a:t>
            </a:r>
          </a:p>
          <a:p>
            <a:r>
              <a:rPr lang="en-GB" dirty="0" smtClean="0"/>
              <a:t>12.</a:t>
            </a:r>
            <a:r>
              <a:rPr lang="en-GB" baseline="0" dirty="0" smtClean="0"/>
              <a:t> Apple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62248-A87D-4413-A55C-576FC8004A41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09884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dirty="0"/>
              <a:t>7/27/2015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7/27/2015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7/27/2015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7/27/2015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7/27/2015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7/27/2015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7/27/2015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7/27/2015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7/27/2015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7/27/2015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7/27/2015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7/27/2015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7/27/2015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emf"/><Relationship Id="rId3" Type="http://schemas.openxmlformats.org/officeDocument/2006/relationships/image" Target="../media/image16.png"/><Relationship Id="rId7" Type="http://schemas.openxmlformats.org/officeDocument/2006/relationships/image" Target="../media/image20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emf"/><Relationship Id="rId11" Type="http://schemas.openxmlformats.org/officeDocument/2006/relationships/image" Target="../media/image24.emf"/><Relationship Id="rId5" Type="http://schemas.openxmlformats.org/officeDocument/2006/relationships/image" Target="../media/image18.emf"/><Relationship Id="rId10" Type="http://schemas.openxmlformats.org/officeDocument/2006/relationships/image" Target="../media/image23.emf"/><Relationship Id="rId4" Type="http://schemas.openxmlformats.org/officeDocument/2006/relationships/image" Target="../media/image17.png"/><Relationship Id="rId9" Type="http://schemas.openxmlformats.org/officeDocument/2006/relationships/image" Target="../media/image22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control" Target="../activeX/activeX2.xml"/><Relationship Id="rId7" Type="http://schemas.openxmlformats.org/officeDocument/2006/relationships/notesSlide" Target="../notesSlides/notesSlide12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3.v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1.wmf"/><Relationship Id="rId5" Type="http://schemas.openxmlformats.org/officeDocument/2006/relationships/control" Target="../activeX/activeX4.xml"/><Relationship Id="rId10" Type="http://schemas.openxmlformats.org/officeDocument/2006/relationships/image" Target="../media/image30.wmf"/><Relationship Id="rId4" Type="http://schemas.openxmlformats.org/officeDocument/2006/relationships/control" Target="../activeX/activeX3.xml"/><Relationship Id="rId9" Type="http://schemas.openxmlformats.org/officeDocument/2006/relationships/image" Target="../media/image29.w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8364" y="890954"/>
            <a:ext cx="11785978" cy="2751195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GB" sz="9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 CARTER" panose="02000000000000000000" pitchFamily="2" charset="0"/>
              </a:rPr>
              <a:t>How do we communicate?</a:t>
            </a:r>
            <a:endParaRPr lang="en-GB" sz="9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 CARTER" panose="02000000000000000000" pitchFamily="2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9289" y="4294863"/>
            <a:ext cx="5139519" cy="2420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78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842" y="109280"/>
            <a:ext cx="11260540" cy="709585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GB" dirty="0" smtClean="0">
                <a:latin typeface="Comic Sans MS" panose="030F0702030302020204" pitchFamily="66" charset="0"/>
              </a:rPr>
              <a:t>What’s the difference?</a:t>
            </a:r>
            <a:endParaRPr lang="en-GB" dirty="0">
              <a:latin typeface="Comic Sans MS" panose="030F0702030302020204" pitchFamily="66" charset="0"/>
            </a:endParaRPr>
          </a:p>
        </p:txBody>
      </p:sp>
      <p:grpSp>
        <p:nvGrpSpPr>
          <p:cNvPr id="3" name="Group 5"/>
          <p:cNvGrpSpPr>
            <a:grpSpLocks/>
          </p:cNvGrpSpPr>
          <p:nvPr/>
        </p:nvGrpSpPr>
        <p:grpSpPr bwMode="auto">
          <a:xfrm>
            <a:off x="983673" y="1419366"/>
            <a:ext cx="10377054" cy="4627989"/>
            <a:chOff x="588" y="1816"/>
            <a:chExt cx="3786" cy="2067"/>
          </a:xfrm>
        </p:grpSpPr>
        <p:sp>
          <p:nvSpPr>
            <p:cNvPr id="4" name="Oval 6"/>
            <p:cNvSpPr>
              <a:spLocks noChangeArrowheads="1"/>
            </p:cNvSpPr>
            <p:nvPr/>
          </p:nvSpPr>
          <p:spPr bwMode="auto">
            <a:xfrm>
              <a:off x="1872" y="1816"/>
              <a:ext cx="2502" cy="2058"/>
            </a:xfrm>
            <a:prstGeom prst="ellipse">
              <a:avLst/>
            </a:prstGeom>
            <a:solidFill>
              <a:srgbClr val="FFF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FFFF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5" name="Oval 7"/>
            <p:cNvSpPr>
              <a:spLocks noChangeArrowheads="1"/>
            </p:cNvSpPr>
            <p:nvPr/>
          </p:nvSpPr>
          <p:spPr bwMode="auto">
            <a:xfrm>
              <a:off x="588" y="1822"/>
              <a:ext cx="2502" cy="2058"/>
            </a:xfrm>
            <a:prstGeom prst="ellipse">
              <a:avLst/>
            </a:prstGeom>
            <a:solidFill>
              <a:srgbClr val="FFCCCC"/>
            </a:solidFill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1876" y="1956"/>
              <a:ext cx="1208" cy="1779"/>
            </a:xfrm>
            <a:custGeom>
              <a:avLst/>
              <a:gdLst>
                <a:gd name="T0" fmla="*/ 618 w 3022"/>
                <a:gd name="T1" fmla="*/ 0 h 4448"/>
                <a:gd name="T2" fmla="*/ 423 w 3022"/>
                <a:gd name="T3" fmla="*/ 135 h 4448"/>
                <a:gd name="T4" fmla="*/ 252 w 3022"/>
                <a:gd name="T5" fmla="*/ 255 h 4448"/>
                <a:gd name="T6" fmla="*/ 153 w 3022"/>
                <a:gd name="T7" fmla="*/ 405 h 4448"/>
                <a:gd name="T8" fmla="*/ 75 w 3022"/>
                <a:gd name="T9" fmla="*/ 549 h 4448"/>
                <a:gd name="T10" fmla="*/ 39 w 3022"/>
                <a:gd name="T11" fmla="*/ 660 h 4448"/>
                <a:gd name="T12" fmla="*/ 0 w 3022"/>
                <a:gd name="T13" fmla="*/ 864 h 4448"/>
                <a:gd name="T14" fmla="*/ 15 w 3022"/>
                <a:gd name="T15" fmla="*/ 1029 h 4448"/>
                <a:gd name="T16" fmla="*/ 78 w 3022"/>
                <a:gd name="T17" fmla="*/ 1242 h 4448"/>
                <a:gd name="T18" fmla="*/ 132 w 3022"/>
                <a:gd name="T19" fmla="*/ 1362 h 4448"/>
                <a:gd name="T20" fmla="*/ 360 w 3022"/>
                <a:gd name="T21" fmla="*/ 1623 h 4448"/>
                <a:gd name="T22" fmla="*/ 606 w 3022"/>
                <a:gd name="T23" fmla="*/ 1779 h 4448"/>
                <a:gd name="T24" fmla="*/ 761 w 3022"/>
                <a:gd name="T25" fmla="*/ 1692 h 4448"/>
                <a:gd name="T26" fmla="*/ 986 w 3022"/>
                <a:gd name="T27" fmla="*/ 1503 h 4448"/>
                <a:gd name="T28" fmla="*/ 1133 w 3022"/>
                <a:gd name="T29" fmla="*/ 1284 h 4448"/>
                <a:gd name="T30" fmla="*/ 1199 w 3022"/>
                <a:gd name="T31" fmla="*/ 1110 h 4448"/>
                <a:gd name="T32" fmla="*/ 1208 w 3022"/>
                <a:gd name="T33" fmla="*/ 825 h 4448"/>
                <a:gd name="T34" fmla="*/ 1163 w 3022"/>
                <a:gd name="T35" fmla="*/ 585 h 4448"/>
                <a:gd name="T36" fmla="*/ 1019 w 3022"/>
                <a:gd name="T37" fmla="*/ 327 h 4448"/>
                <a:gd name="T38" fmla="*/ 836 w 3022"/>
                <a:gd name="T39" fmla="*/ 153 h 4448"/>
                <a:gd name="T40" fmla="*/ 618 w 3022"/>
                <a:gd name="T41" fmla="*/ 0 h 444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3022" h="4448">
                  <a:moveTo>
                    <a:pt x="1545" y="0"/>
                  </a:moveTo>
                  <a:lnTo>
                    <a:pt x="1057" y="338"/>
                  </a:lnTo>
                  <a:lnTo>
                    <a:pt x="630" y="638"/>
                  </a:lnTo>
                  <a:lnTo>
                    <a:pt x="382" y="1013"/>
                  </a:lnTo>
                  <a:lnTo>
                    <a:pt x="187" y="1373"/>
                  </a:lnTo>
                  <a:lnTo>
                    <a:pt x="97" y="1650"/>
                  </a:lnTo>
                  <a:lnTo>
                    <a:pt x="0" y="2160"/>
                  </a:lnTo>
                  <a:lnTo>
                    <a:pt x="37" y="2573"/>
                  </a:lnTo>
                  <a:lnTo>
                    <a:pt x="195" y="3105"/>
                  </a:lnTo>
                  <a:lnTo>
                    <a:pt x="330" y="3405"/>
                  </a:lnTo>
                  <a:lnTo>
                    <a:pt x="900" y="4058"/>
                  </a:lnTo>
                  <a:lnTo>
                    <a:pt x="1515" y="4448"/>
                  </a:lnTo>
                  <a:lnTo>
                    <a:pt x="1905" y="4230"/>
                  </a:lnTo>
                  <a:lnTo>
                    <a:pt x="2467" y="3758"/>
                  </a:lnTo>
                  <a:lnTo>
                    <a:pt x="2835" y="3210"/>
                  </a:lnTo>
                  <a:lnTo>
                    <a:pt x="3000" y="2775"/>
                  </a:lnTo>
                  <a:lnTo>
                    <a:pt x="3022" y="2063"/>
                  </a:lnTo>
                  <a:lnTo>
                    <a:pt x="2910" y="1463"/>
                  </a:lnTo>
                  <a:lnTo>
                    <a:pt x="2550" y="818"/>
                  </a:lnTo>
                  <a:lnTo>
                    <a:pt x="2092" y="383"/>
                  </a:lnTo>
                  <a:lnTo>
                    <a:pt x="1545" y="0"/>
                  </a:ln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" name="Oval 9"/>
            <p:cNvSpPr>
              <a:spLocks noChangeArrowheads="1"/>
            </p:cNvSpPr>
            <p:nvPr/>
          </p:nvSpPr>
          <p:spPr bwMode="auto">
            <a:xfrm>
              <a:off x="589" y="1819"/>
              <a:ext cx="2502" cy="205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CCCC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8" name="Oval 10"/>
            <p:cNvSpPr>
              <a:spLocks noChangeArrowheads="1"/>
            </p:cNvSpPr>
            <p:nvPr/>
          </p:nvSpPr>
          <p:spPr bwMode="auto">
            <a:xfrm>
              <a:off x="1862" y="1825"/>
              <a:ext cx="2502" cy="2058"/>
            </a:xfrm>
            <a:prstGeom prst="ellips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99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9367398">
            <a:off x="421039" y="629356"/>
            <a:ext cx="2218551" cy="165336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760025" y="2019721"/>
            <a:ext cx="818866" cy="40011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latin typeface="Comic Sans MS" panose="030F0702030302020204" pitchFamily="66" charset="0"/>
              </a:rPr>
              <a:t>Both</a:t>
            </a:r>
            <a:endParaRPr lang="en-GB" sz="2000" dirty="0">
              <a:latin typeface="Comic Sans MS" panose="030F0702030302020204" pitchFamily="66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326421">
            <a:off x="9494562" y="629687"/>
            <a:ext cx="2345616" cy="1551987"/>
          </a:xfrm>
          <a:prstGeom prst="rect">
            <a:avLst/>
          </a:prstGeom>
        </p:spPr>
      </p:pic>
      <p:pic>
        <p:nvPicPr>
          <p:cNvPr id="13" name="Picture 22" descr="tone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63" y="5146865"/>
            <a:ext cx="1997075" cy="11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3" descr="tell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5595" y="4893118"/>
            <a:ext cx="1793875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1" descr="see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6523" y="5962299"/>
            <a:ext cx="2085975" cy="94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0" descr="truth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9907" y="5991183"/>
            <a:ext cx="2047875" cy="89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9" descr="joking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4185" y="6030346"/>
            <a:ext cx="2024063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8" descr="talking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6264" y="5785293"/>
            <a:ext cx="1906588" cy="106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17" descr="pretend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5191" y="6044611"/>
            <a:ext cx="2033588" cy="843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7782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8656" y="358542"/>
            <a:ext cx="11054687" cy="694232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GB" sz="2800" dirty="0" smtClean="0">
                <a:latin typeface="Comic Sans MS" panose="030F0702030302020204" pitchFamily="66" charset="0"/>
              </a:rPr>
              <a:t>The risks of using digital communication devices </a:t>
            </a:r>
            <a:endParaRPr lang="en-GB" sz="2800" dirty="0">
              <a:latin typeface="Comic Sans MS" panose="030F0702030302020204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599" y="1168244"/>
            <a:ext cx="9448800" cy="6858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GB" sz="3200" dirty="0" smtClean="0">
                <a:latin typeface="Comic Sans MS" panose="030F0702030302020204" pitchFamily="66" charset="0"/>
              </a:rPr>
              <a:t>Can you match up the risk to the definition?</a:t>
            </a:r>
            <a:endParaRPr lang="en-GB" sz="3200" dirty="0">
              <a:latin typeface="Comic Sans MS" panose="030F0702030302020204" pitchFamily="66" charset="0"/>
            </a:endParaRP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918854" y="2120712"/>
            <a:ext cx="1619629" cy="764274"/>
          </a:xfrm>
          <a:prstGeom prst="rect">
            <a:avLst/>
          </a:prstGeom>
          <a:solidFill>
            <a:srgbClr val="FFFF00"/>
          </a:solidFill>
          <a:ln w="571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Spam</a:t>
            </a:r>
            <a:endParaRPr kumimoji="0" lang="en-US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918854" y="3076055"/>
            <a:ext cx="1619630" cy="689993"/>
          </a:xfrm>
          <a:prstGeom prst="rect">
            <a:avLst/>
          </a:prstGeom>
          <a:solidFill>
            <a:srgbClr val="FFFF00"/>
          </a:solidFill>
          <a:ln w="571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Virus</a:t>
            </a:r>
            <a:endParaRPr kumimoji="0" lang="en-US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286281" y="4109519"/>
            <a:ext cx="3698545" cy="628531"/>
          </a:xfrm>
          <a:prstGeom prst="rect">
            <a:avLst/>
          </a:prstGeom>
          <a:solidFill>
            <a:srgbClr val="FFFF00"/>
          </a:solidFill>
          <a:ln w="571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Identity Theft</a:t>
            </a:r>
            <a:endParaRPr kumimoji="0" lang="en-US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318174" y="5960073"/>
            <a:ext cx="2820988" cy="640165"/>
          </a:xfrm>
          <a:prstGeom prst="rect">
            <a:avLst/>
          </a:prstGeom>
          <a:solidFill>
            <a:srgbClr val="FFFF00"/>
          </a:solidFill>
          <a:ln w="571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Cyber Bullying</a:t>
            </a:r>
            <a:endParaRPr kumimoji="0" lang="en-US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687979" y="5002932"/>
            <a:ext cx="2081378" cy="701366"/>
          </a:xfrm>
          <a:prstGeom prst="rect">
            <a:avLst/>
          </a:prstGeom>
          <a:solidFill>
            <a:srgbClr val="FFFF00"/>
          </a:solidFill>
          <a:ln w="571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Grooming</a:t>
            </a:r>
            <a:endParaRPr kumimoji="0" lang="en-US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3984826" y="2034887"/>
            <a:ext cx="2913062" cy="1299632"/>
          </a:xfrm>
          <a:prstGeom prst="rect">
            <a:avLst/>
          </a:prstGeom>
          <a:solidFill>
            <a:srgbClr val="9DC3E6"/>
          </a:solidFill>
          <a:ln w="571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Receiving  Junk emails  or text messages     encouraging you to try a product or use a  website.</a:t>
            </a:r>
            <a:endParaRPr kumimoji="0" lang="en-US" alt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7253004" y="2034887"/>
            <a:ext cx="2913062" cy="1299632"/>
          </a:xfrm>
          <a:prstGeom prst="rect">
            <a:avLst/>
          </a:prstGeom>
          <a:solidFill>
            <a:srgbClr val="9DC3E6"/>
          </a:solidFill>
          <a:ln w="571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People sending or  posting hurtful messages or untrue information about a person.</a:t>
            </a:r>
            <a:endParaRPr kumimoji="0" lang="en-US" alt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4319333" y="3607040"/>
            <a:ext cx="2913062" cy="1407354"/>
          </a:xfrm>
          <a:prstGeom prst="rect">
            <a:avLst/>
          </a:prstGeom>
          <a:solidFill>
            <a:srgbClr val="9DC3E6"/>
          </a:solidFill>
          <a:ln w="571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omic Sans MS" panose="030F0702030302020204" pitchFamily="66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Befriending you online to encourage you to give out personal information. </a:t>
            </a:r>
            <a:endParaRPr kumimoji="0" lang="en-US" alt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7949039" y="3607040"/>
            <a:ext cx="2913062" cy="1395892"/>
          </a:xfrm>
          <a:prstGeom prst="rect">
            <a:avLst/>
          </a:prstGeom>
          <a:solidFill>
            <a:srgbClr val="9DC3E6"/>
          </a:solidFill>
          <a:ln w="571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5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omic Sans MS" panose="030F0702030302020204" pitchFamily="66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omic Sans MS" panose="030F0702030302020204" pitchFamily="66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An unwanted program that can damage your       computer and files on it.</a:t>
            </a:r>
            <a:endParaRPr kumimoji="0" lang="en-US" alt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6297661" y="5178348"/>
            <a:ext cx="2913062" cy="1563450"/>
          </a:xfrm>
          <a:prstGeom prst="rect">
            <a:avLst/>
          </a:prstGeom>
          <a:solidFill>
            <a:srgbClr val="9DC3E6"/>
          </a:solidFill>
          <a:ln w="571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People logging onto a site using your details, pretending to be you (e.g. to steal or change your information).</a:t>
            </a:r>
            <a:endParaRPr kumimoji="0" lang="en-US" alt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5433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9021" y="162791"/>
            <a:ext cx="2152650" cy="990600"/>
          </a:xfrm>
          <a:prstGeom prst="rect">
            <a:avLst/>
          </a:prstGeom>
        </p:spPr>
      </p:pic>
      <p:sp>
        <p:nvSpPr>
          <p:cNvPr id="9" name="Freeform 13"/>
          <p:cNvSpPr>
            <a:spLocks/>
          </p:cNvSpPr>
          <p:nvPr/>
        </p:nvSpPr>
        <p:spPr bwMode="auto">
          <a:xfrm rot="2937917">
            <a:off x="8373773" y="1892300"/>
            <a:ext cx="554038" cy="1171575"/>
          </a:xfrm>
          <a:custGeom>
            <a:avLst/>
            <a:gdLst>
              <a:gd name="T0" fmla="*/ 0 w 349"/>
              <a:gd name="T1" fmla="*/ 1171575 h 738"/>
              <a:gd name="T2" fmla="*/ 133350 w 349"/>
              <a:gd name="T3" fmla="*/ 828675 h 738"/>
              <a:gd name="T4" fmla="*/ 504825 w 349"/>
              <a:gd name="T5" fmla="*/ 676275 h 738"/>
              <a:gd name="T6" fmla="*/ 428625 w 349"/>
              <a:gd name="T7" fmla="*/ 390525 h 738"/>
              <a:gd name="T8" fmla="*/ 485775 w 349"/>
              <a:gd name="T9" fmla="*/ 0 h 73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49" h="738">
                <a:moveTo>
                  <a:pt x="0" y="738"/>
                </a:moveTo>
                <a:cubicBezTo>
                  <a:pt x="14" y="702"/>
                  <a:pt x="31" y="574"/>
                  <a:pt x="84" y="522"/>
                </a:cubicBezTo>
                <a:cubicBezTo>
                  <a:pt x="137" y="470"/>
                  <a:pt x="287" y="472"/>
                  <a:pt x="318" y="426"/>
                </a:cubicBezTo>
                <a:cubicBezTo>
                  <a:pt x="349" y="380"/>
                  <a:pt x="272" y="317"/>
                  <a:pt x="270" y="246"/>
                </a:cubicBezTo>
                <a:cubicBezTo>
                  <a:pt x="268" y="175"/>
                  <a:pt x="299" y="51"/>
                  <a:pt x="306" y="0"/>
                </a:cubicBezTo>
              </a:path>
            </a:pathLst>
          </a:custGeom>
          <a:noFill/>
          <a:ln w="57150" cmpd="sng">
            <a:solidFill>
              <a:srgbClr val="FFFF00"/>
            </a:solidFill>
            <a:round/>
            <a:headEnd type="none" w="med" len="med"/>
            <a:tailEnd type="arrow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" name="Freeform 14"/>
          <p:cNvSpPr>
            <a:spLocks/>
          </p:cNvSpPr>
          <p:nvPr/>
        </p:nvSpPr>
        <p:spPr bwMode="auto">
          <a:xfrm>
            <a:off x="6073289" y="4391474"/>
            <a:ext cx="1143000" cy="1000125"/>
          </a:xfrm>
          <a:custGeom>
            <a:avLst/>
            <a:gdLst>
              <a:gd name="T0" fmla="*/ 213700 w 583"/>
              <a:gd name="T1" fmla="*/ 0 h 510"/>
              <a:gd name="T2" fmla="*/ 96067 w 583"/>
              <a:gd name="T3" fmla="*/ 576543 h 510"/>
              <a:gd name="T4" fmla="*/ 790101 w 583"/>
              <a:gd name="T5" fmla="*/ 764801 h 510"/>
              <a:gd name="T6" fmla="*/ 1143000 w 583"/>
              <a:gd name="T7" fmla="*/ 1000125 h 51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83" h="510">
                <a:moveTo>
                  <a:pt x="109" y="0"/>
                </a:moveTo>
                <a:cubicBezTo>
                  <a:pt x="54" y="114"/>
                  <a:pt x="0" y="229"/>
                  <a:pt x="49" y="294"/>
                </a:cubicBezTo>
                <a:cubicBezTo>
                  <a:pt x="98" y="359"/>
                  <a:pt x="314" y="354"/>
                  <a:pt x="403" y="390"/>
                </a:cubicBezTo>
                <a:cubicBezTo>
                  <a:pt x="492" y="426"/>
                  <a:pt x="537" y="468"/>
                  <a:pt x="583" y="510"/>
                </a:cubicBezTo>
              </a:path>
            </a:pathLst>
          </a:custGeom>
          <a:noFill/>
          <a:ln w="57150" cmpd="sng">
            <a:solidFill>
              <a:srgbClr val="FFFF00"/>
            </a:solidFill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" name="Freeform 15"/>
          <p:cNvSpPr>
            <a:spLocks/>
          </p:cNvSpPr>
          <p:nvPr/>
        </p:nvSpPr>
        <p:spPr bwMode="auto">
          <a:xfrm>
            <a:off x="5915025" y="3159125"/>
            <a:ext cx="933450" cy="215900"/>
          </a:xfrm>
          <a:custGeom>
            <a:avLst/>
            <a:gdLst>
              <a:gd name="T0" fmla="*/ 0 w 588"/>
              <a:gd name="T1" fmla="*/ 184150 h 136"/>
              <a:gd name="T2" fmla="*/ 333375 w 588"/>
              <a:gd name="T3" fmla="*/ 3175 h 136"/>
              <a:gd name="T4" fmla="*/ 600075 w 588"/>
              <a:gd name="T5" fmla="*/ 203200 h 136"/>
              <a:gd name="T6" fmla="*/ 933450 w 588"/>
              <a:gd name="T7" fmla="*/ 79375 h 13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88" h="136">
                <a:moveTo>
                  <a:pt x="0" y="116"/>
                </a:moveTo>
                <a:cubicBezTo>
                  <a:pt x="69" y="62"/>
                  <a:pt x="147" y="0"/>
                  <a:pt x="210" y="2"/>
                </a:cubicBezTo>
                <a:cubicBezTo>
                  <a:pt x="273" y="4"/>
                  <a:pt x="315" y="120"/>
                  <a:pt x="378" y="128"/>
                </a:cubicBezTo>
                <a:cubicBezTo>
                  <a:pt x="441" y="136"/>
                  <a:pt x="544" y="66"/>
                  <a:pt x="588" y="50"/>
                </a:cubicBezTo>
              </a:path>
            </a:pathLst>
          </a:custGeom>
          <a:noFill/>
          <a:ln w="57150" cmpd="sng">
            <a:solidFill>
              <a:srgbClr val="0000CE"/>
            </a:solidFill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2" name="Freeform 19"/>
          <p:cNvSpPr>
            <a:spLocks/>
          </p:cNvSpPr>
          <p:nvPr/>
        </p:nvSpPr>
        <p:spPr bwMode="auto">
          <a:xfrm rot="19501344" flipH="1">
            <a:off x="2381334" y="4212003"/>
            <a:ext cx="1764456" cy="174845"/>
          </a:xfrm>
          <a:custGeom>
            <a:avLst/>
            <a:gdLst>
              <a:gd name="T0" fmla="*/ 0 w 588"/>
              <a:gd name="T1" fmla="*/ 184150 h 136"/>
              <a:gd name="T2" fmla="*/ 333375 w 588"/>
              <a:gd name="T3" fmla="*/ 3175 h 136"/>
              <a:gd name="T4" fmla="*/ 600075 w 588"/>
              <a:gd name="T5" fmla="*/ 203200 h 136"/>
              <a:gd name="T6" fmla="*/ 933450 w 588"/>
              <a:gd name="T7" fmla="*/ 79375 h 13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88" h="136">
                <a:moveTo>
                  <a:pt x="0" y="116"/>
                </a:moveTo>
                <a:cubicBezTo>
                  <a:pt x="69" y="62"/>
                  <a:pt x="147" y="0"/>
                  <a:pt x="210" y="2"/>
                </a:cubicBezTo>
                <a:cubicBezTo>
                  <a:pt x="273" y="4"/>
                  <a:pt x="315" y="120"/>
                  <a:pt x="378" y="128"/>
                </a:cubicBezTo>
                <a:cubicBezTo>
                  <a:pt x="441" y="136"/>
                  <a:pt x="544" y="66"/>
                  <a:pt x="588" y="50"/>
                </a:cubicBezTo>
              </a:path>
            </a:pathLst>
          </a:custGeom>
          <a:noFill/>
          <a:ln w="57150" cmpd="sng">
            <a:solidFill>
              <a:srgbClr val="FFFF00"/>
            </a:solidFill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" name="Freeform 20"/>
          <p:cNvSpPr>
            <a:spLocks/>
          </p:cNvSpPr>
          <p:nvPr/>
        </p:nvSpPr>
        <p:spPr bwMode="auto">
          <a:xfrm rot="20763207" flipH="1">
            <a:off x="3496281" y="1722318"/>
            <a:ext cx="554038" cy="1171575"/>
          </a:xfrm>
          <a:custGeom>
            <a:avLst/>
            <a:gdLst>
              <a:gd name="T0" fmla="*/ 0 w 349"/>
              <a:gd name="T1" fmla="*/ 1171575 h 738"/>
              <a:gd name="T2" fmla="*/ 133350 w 349"/>
              <a:gd name="T3" fmla="*/ 828675 h 738"/>
              <a:gd name="T4" fmla="*/ 504825 w 349"/>
              <a:gd name="T5" fmla="*/ 676275 h 738"/>
              <a:gd name="T6" fmla="*/ 428625 w 349"/>
              <a:gd name="T7" fmla="*/ 390525 h 738"/>
              <a:gd name="T8" fmla="*/ 485775 w 349"/>
              <a:gd name="T9" fmla="*/ 0 h 73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49" h="738">
                <a:moveTo>
                  <a:pt x="0" y="738"/>
                </a:moveTo>
                <a:cubicBezTo>
                  <a:pt x="14" y="702"/>
                  <a:pt x="31" y="574"/>
                  <a:pt x="84" y="522"/>
                </a:cubicBezTo>
                <a:cubicBezTo>
                  <a:pt x="137" y="470"/>
                  <a:pt x="287" y="472"/>
                  <a:pt x="318" y="426"/>
                </a:cubicBezTo>
                <a:cubicBezTo>
                  <a:pt x="349" y="380"/>
                  <a:pt x="272" y="317"/>
                  <a:pt x="270" y="246"/>
                </a:cubicBezTo>
                <a:cubicBezTo>
                  <a:pt x="268" y="175"/>
                  <a:pt x="299" y="51"/>
                  <a:pt x="306" y="0"/>
                </a:cubicBezTo>
              </a:path>
            </a:pathLst>
          </a:custGeom>
          <a:noFill/>
          <a:ln w="57150" cmpd="sng">
            <a:solidFill>
              <a:srgbClr val="FFFF00"/>
            </a:solidFill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" name="Cloud"/>
          <p:cNvSpPr>
            <a:spLocks noChangeAspect="1" noEditPoints="1" noChangeArrowheads="1"/>
          </p:cNvSpPr>
          <p:nvPr/>
        </p:nvSpPr>
        <p:spPr bwMode="auto">
          <a:xfrm rot="21154733" flipH="1">
            <a:off x="4217843" y="2410534"/>
            <a:ext cx="3641725" cy="1841500"/>
          </a:xfrm>
          <a:custGeom>
            <a:avLst/>
            <a:gdLst>
              <a:gd name="T0" fmla="*/ 11296 w 21600"/>
              <a:gd name="T1" fmla="*/ 920750 h 21600"/>
              <a:gd name="T2" fmla="*/ 1820863 w 21600"/>
              <a:gd name="T3" fmla="*/ 1839539 h 21600"/>
              <a:gd name="T4" fmla="*/ 3638690 w 21600"/>
              <a:gd name="T5" fmla="*/ 920750 h 21600"/>
              <a:gd name="T6" fmla="*/ 1820863 w 21600"/>
              <a:gd name="T7" fmla="*/ 105289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0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1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300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7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7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0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0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50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2" y="6774"/>
                  <a:pt x="1922" y="6981"/>
                  <a:pt x="1942" y="7186"/>
                </a:cubicBezTo>
                <a:lnTo>
                  <a:pt x="1949" y="7180"/>
                </a:ln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10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FF00"/>
          </a:solidFill>
          <a:ln w="2857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4458802" y="2709299"/>
            <a:ext cx="3228975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altLang="en-US" sz="28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How can I keep safe online?</a:t>
            </a:r>
            <a:endParaRPr lang="en-GB" altLang="en-US" sz="28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4142" name="TextBox1" r:id="rId2" imgW="2771640" imgH="1371600"/>
        </mc:Choice>
        <mc:Fallback>
          <p:control name="TextBox1" r:id="rId2" imgW="2771640" imgH="1371600">
            <p:pic>
              <p:nvPicPr>
                <p:cNvPr id="0" name="TextBox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9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073400" y="293688"/>
                  <a:ext cx="2771775" cy="13716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4143" name="TextBox5" r:id="rId3" imgW="1924200" imgH="2390760"/>
        </mc:Choice>
        <mc:Fallback>
          <p:control name="TextBox5" r:id="rId3" imgW="1924200" imgH="2390760">
            <p:pic>
              <p:nvPicPr>
                <p:cNvPr id="0" name="TextBox5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4025" y="4195763"/>
                  <a:ext cx="1924050" cy="239077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4144" name="TextBox6" r:id="rId4" imgW="1924200" imgH="2390760"/>
        </mc:Choice>
        <mc:Fallback>
          <p:control name="TextBox6" r:id="rId4" imgW="1924200" imgH="2390760">
            <p:pic>
              <p:nvPicPr>
                <p:cNvPr id="0" name="TextBox6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9696450" y="696913"/>
                  <a:ext cx="1924050" cy="239077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4145" name="TextBox2" r:id="rId5" imgW="3781440" imgH="1771560"/>
        </mc:Choice>
        <mc:Fallback>
          <p:control name="TextBox2" r:id="rId5" imgW="3781440" imgH="1771560">
            <p:pic>
              <p:nvPicPr>
                <p:cNvPr id="0" name="TextBox2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496175" y="4548188"/>
                  <a:ext cx="3781425" cy="177165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835996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0628" y="2623259"/>
            <a:ext cx="10021910" cy="144197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GB" sz="4000" dirty="0" smtClean="0">
                <a:latin typeface="AR CARTER" panose="02000000000000000000" pitchFamily="2" charset="0"/>
              </a:rPr>
              <a:t>How could you use social media to promote your product / Company?</a:t>
            </a:r>
            <a:endParaRPr lang="en-GB" sz="4000" dirty="0">
              <a:latin typeface="AR CARTER" panose="02000000000000000000" pitchFamily="2" charset="0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1378423" y="1003495"/>
            <a:ext cx="218365" cy="1388476"/>
          </a:xfrm>
          <a:prstGeom prst="straightConnector1">
            <a:avLst/>
          </a:prstGeom>
          <a:ln w="762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8202305" y="4210081"/>
            <a:ext cx="507241" cy="608987"/>
          </a:xfrm>
          <a:prstGeom prst="straightConnector1">
            <a:avLst/>
          </a:prstGeom>
          <a:ln w="762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1692322" y="4163076"/>
            <a:ext cx="150126" cy="432137"/>
          </a:xfrm>
          <a:prstGeom prst="straightConnector1">
            <a:avLst/>
          </a:prstGeom>
          <a:ln w="762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9962866" y="850840"/>
            <a:ext cx="459473" cy="1674578"/>
          </a:xfrm>
          <a:prstGeom prst="straightConnector1">
            <a:avLst/>
          </a:prstGeom>
          <a:ln w="762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5572582" y="1935644"/>
            <a:ext cx="0" cy="589774"/>
          </a:xfrm>
          <a:prstGeom prst="straightConnector1">
            <a:avLst/>
          </a:prstGeom>
          <a:ln w="762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4585648" y="4163076"/>
            <a:ext cx="0" cy="555592"/>
          </a:xfrm>
          <a:prstGeom prst="straightConnector1">
            <a:avLst/>
          </a:prstGeom>
          <a:ln w="762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6437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0628" y="2623259"/>
            <a:ext cx="10021910" cy="144197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GB" sz="4000" dirty="0" smtClean="0">
                <a:latin typeface="AR CARTER" panose="02000000000000000000" pitchFamily="2" charset="0"/>
              </a:rPr>
              <a:t>How could you use social media to promote your product / Company?</a:t>
            </a:r>
            <a:endParaRPr lang="en-GB" sz="4000" dirty="0">
              <a:latin typeface="AR CARTER" panose="020000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6006" y="142953"/>
            <a:ext cx="3152633" cy="70788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latin typeface="Comic Sans MS" panose="030F0702030302020204" pitchFamily="66" charset="0"/>
              </a:rPr>
              <a:t>Instagram picture competition</a:t>
            </a:r>
            <a:endParaRPr lang="en-GB" sz="2000" dirty="0">
              <a:latin typeface="Comic Sans MS" panose="030F0702030302020204" pitchFamily="66" charset="0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1378423" y="1003495"/>
            <a:ext cx="218365" cy="1388476"/>
          </a:xfrm>
          <a:prstGeom prst="straightConnector1">
            <a:avLst/>
          </a:prstGeom>
          <a:ln w="762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8846023" y="4819068"/>
            <a:ext cx="3152633" cy="101566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latin typeface="Comic Sans MS" panose="030F0702030302020204" pitchFamily="66" charset="0"/>
              </a:rPr>
              <a:t>Facebook introduced Product Ads in January 2015</a:t>
            </a:r>
            <a:endParaRPr lang="en-GB" sz="2000" dirty="0">
              <a:latin typeface="Comic Sans MS" panose="030F0702030302020204" pitchFamily="66" charset="0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8202305" y="4210081"/>
            <a:ext cx="507241" cy="608987"/>
          </a:xfrm>
          <a:prstGeom prst="straightConnector1">
            <a:avLst/>
          </a:prstGeom>
          <a:ln w="762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1692322" y="4163076"/>
            <a:ext cx="150126" cy="432137"/>
          </a:xfrm>
          <a:prstGeom prst="straightConnector1">
            <a:avLst/>
          </a:prstGeom>
          <a:ln w="762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16006" y="4666657"/>
            <a:ext cx="3152633" cy="70788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latin typeface="Comic Sans MS" panose="030F0702030302020204" pitchFamily="66" charset="0"/>
              </a:rPr>
              <a:t>Facebook</a:t>
            </a:r>
          </a:p>
          <a:p>
            <a:pPr algn="ctr"/>
            <a:r>
              <a:rPr lang="en-GB" sz="2000" dirty="0" smtClean="0">
                <a:latin typeface="Comic Sans MS" panose="030F0702030302020204" pitchFamily="66" charset="0"/>
              </a:rPr>
              <a:t>competitions</a:t>
            </a:r>
            <a:endParaRPr lang="en-GB" sz="2000" dirty="0">
              <a:latin typeface="Comic Sans MS" panose="030F0702030302020204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573068" y="286602"/>
            <a:ext cx="3152633" cy="4001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latin typeface="Comic Sans MS" panose="030F0702030302020204" pitchFamily="66" charset="0"/>
              </a:rPr>
              <a:t>LinkedIn to other Apps</a:t>
            </a:r>
            <a:endParaRPr lang="en-GB" sz="2000" dirty="0">
              <a:latin typeface="Comic Sans MS" panose="030F0702030302020204" pitchFamily="66" charset="0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9962866" y="850840"/>
            <a:ext cx="459473" cy="1674578"/>
          </a:xfrm>
          <a:prstGeom prst="straightConnector1">
            <a:avLst/>
          </a:prstGeom>
          <a:ln w="762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9189" y="286601"/>
            <a:ext cx="1735235" cy="173523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713865" y="337389"/>
            <a:ext cx="2162960" cy="163121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latin typeface="Comic Sans MS" panose="030F0702030302020204" pitchFamily="66" charset="0"/>
              </a:rPr>
              <a:t>Jessie J</a:t>
            </a:r>
          </a:p>
          <a:p>
            <a:pPr algn="ctr"/>
            <a:r>
              <a:rPr lang="en-GB" sz="2000" dirty="0" smtClean="0">
                <a:latin typeface="Comic Sans MS" panose="030F0702030302020204" pitchFamily="66" charset="0"/>
              </a:rPr>
              <a:t>used You Tube to market herself as a singer</a:t>
            </a:r>
            <a:endParaRPr lang="en-GB" sz="2000" dirty="0">
              <a:latin typeface="Comic Sans MS" panose="030F0702030302020204" pitchFamily="66" charset="0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5572582" y="1935644"/>
            <a:ext cx="0" cy="589774"/>
          </a:xfrm>
          <a:prstGeom prst="straightConnector1">
            <a:avLst/>
          </a:prstGeom>
          <a:ln w="762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2269" y="4819068"/>
            <a:ext cx="2860216" cy="1894893"/>
          </a:xfrm>
          <a:prstGeom prst="rect">
            <a:avLst/>
          </a:prstGeom>
        </p:spPr>
      </p:pic>
      <p:cxnSp>
        <p:nvCxnSpPr>
          <p:cNvPr id="23" name="Straight Arrow Connector 22"/>
          <p:cNvCxnSpPr/>
          <p:nvPr/>
        </p:nvCxnSpPr>
        <p:spPr>
          <a:xfrm>
            <a:off x="4585648" y="4163076"/>
            <a:ext cx="0" cy="555592"/>
          </a:xfrm>
          <a:prstGeom prst="straightConnector1">
            <a:avLst/>
          </a:prstGeom>
          <a:ln w="762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345959" y="6174068"/>
            <a:ext cx="1962872" cy="4001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latin typeface="Comic Sans MS" panose="030F0702030302020204" pitchFamily="66" charset="0"/>
              </a:rPr>
              <a:t>Challenges</a:t>
            </a:r>
            <a:endParaRPr lang="en-GB" sz="2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6670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data:image/jpeg;base64,/9j/4AAQSkZJRgABAQAAAQABAAD/2wBDAAMCAgMCAgMDAwMEAwMEBQgFBQQEBQoHBwYIDAoMDAsKCwsNDhIQDQ4RDgsLEBYQERMUFRUVDA8XGBYUGBIUFRT/2wBDAQMEBAUEBQkFBQkUDQsNFBQUFBQUFBQUFBQUFBQUFBQUFBQUFBQUFBQUFBQUFBQUFBQUFBQUFBQUFBQUFBQUFBT/wAARCACFAOADASIAAhEBAxEB/8QAHQAAAQQDAQEAAAAAAAAAAAAABwIDBggABAUBCf/EAFIQAAEDAgUCAwQHBAUGCgsAAAECAwQFEQAGBxIhEzEiQVEIFGFxFSMygZGhsRYXQlIkM2Ky0RgmcpKjwSc0Q1Vjk8TS4fAlOERHU3N2gqLC0//EABsBAAEFAQEAAAAAAAAAAAAAAAIBAwQFBgAH/8QAPBEAAQMCAwQHBAgGAwAAAAAAAQACAwQREiExE0FRkQUGFDJxobEiYcHRFTNSU4GSovAWIyRCguFDRGL/2gAMAwEAAhEDEQA/APqee55/LCVqsQPU+mMLljz+uNGr1aNSYTsuU4Go7KStayfT09T8sISBmUoBJsAodqJqhEyJNgx1MKlvSmnXNiF7UoCUkgrO07QSCLmw4PpiJHXWtJALeR3l8BX/AB9Ke/wLfbFeMzmL7Q2sWo4rjmY4FKoCoVJZpkOuPxmVqLIeKyGFJvcLSbG/IxzHNAsqwnC4muZ2ZSTu2IzXP5/2mM9NWyB5s+w8Lr0Gk6EidC3HHidbPOysuPaBrqE3fyBLA5stuotEH/8AHHUY1vffH1uV5LI9C8lX6JxU17QejtpW5GzvnhKHEFtTQzNLXYH5rPOGjodRCja7nDP60kcb82TTcfcrjDHbpL/WHkFYDoGAjKD9RVvxrSN2wZekbrXF3AB+O3Hi9aHEMbl0JSRa9/eAR/c4xUFOg9FYbVtzZns7jdsjNcwFs+ZHi/XHjPs/0pSy/wDtrn5KhfxJzVJKufUk4Xt7/vPJd/D9P9z+o/NW9XrHPSncctSEp7p/pCUhQ/1MaT+uVRTuKcvJSAbELlm4/BGKkN6B0dD5U3nDP5Vfk/tTKCj8juw6vROClxQRm/PyAeSo5rl7j87qtgDXP3SHkEbOr8B70H6irXfv3qLgHRy6FjsVe9EWP+pjZRrTVCSF5cUSP5HVKt8/Biox0WoyFNbs1Z8W6hBSlTmZ5RFj533d+cbKdDqCpj6nM2dmnTcHp5qmhNrD1X68+nOEFdJvk8kbur1Nuh8z81axet1TCyk5cQrjzlkD8A3htWuFYSkgZaQFDsFSVEfiEYqgNB6CXB1Mz58UpJuLZol2PzO79MJVofQVqd/zlzs7cpt/nVN8Nu4+354Xt0n3nkEn8P04OUPmVaxOudfI4yo2pXqiSq34FF8NJ1vzQ4lW3K0VC/IrceI+/wAGKoP6DUNThWK1m4A+aczzt/3kuYUn2e8sLbP/AKZzqkn1zTM/7+BFc/7w8gnHdAQN7sA/MVa9zWrMQLaHctxS+ocbXHbf3cLZ1gzMCA/lxkj0bKz+ZGKkD2c8ndW652a3F9i4rM83f+PUw6j2bMh7t63MzPuf9Lmacf0dGC7c4/8AIeQQfQUQ/wCuPzFWza1drnvJS9l6K2i1wSXQf0w2rWevtrA+gI6b3tZSyLfMgfpiq7Psw5AMcgs1xfckOZjnkc+g62NNz2bdOGrIXQpb1uLuVqcT+PWwLq12geeQRx9AU7jnCOZVzYmqdfkslRocdBHq+oD+5jnP6v5kbDgcoMUBHe6nLD5kpGKhRvZr0xSq7dEkA/yGrzVX/wBqcKe9mfS91RC8qqdsb2eqs1Qv8i9he3OOReeSAdXomm+yaRwuVatWtGZQQ21Q4BWnxLKVLII8gBfv9+Ml635maZCmqTSmlAjcHZBNh9xxVb/Jk0mkGxyVECSQVEyZCibHtcudvhiCnQXIbvtJ/sucq09ugN5RFQTThu6KpBlLQXe/cJsOfTHCqee688kX0JTtIxQNH4lXZT7QtZO9DzVCaWkFR3vFAt/1h/E2xuZX1zk1zMVNhzhQWWJThaC2ZiS6VH7ISN5vc8Yq677KOlJYCDkalEE3uhogn5m98dWn+zrpxTpDMymZIodNnRnEPR5bUYJfZdQoKQ4g+oKQb4Nla5rgXPJ/BNSdBwOYQ2JoJ33K+gDX2Bfj7sLHcc/lgZZB1ooGYZsOhyKnHjZoejqkClvu2edQggLW2D9sAkA25HmMElp4ObSOx+ONLG9sjcTTdeYzwvp5DE8WIQ71XzZVssNRHKetDbLyikrUm5va4AwEKjmWsViWiXUZj8pXdKXlXbSR5pSBYH7sG7WmDEfyq88400uWwpCoxc/mJsQP/tJwAYslSb+8rur58fdycZmvc9s2G+S9H6uQQy0u0LBiB1sh7pS8f3m61OdVSivM7VylPB/oDPlieTHFqV4rFPx44wNtJHf+EjWhSEFSlZoT4grsBDY/xwRJMdal3JV3xXzus63gtd0e0BhPvPqm7soO5JJWeDfDl0kXwkMkNgWucNKYSpJS4CpJ8gbYjXVpbgnCtKiUnsMNKSi4IUoD0B4PzwpLFrBDQ6KfIqO6/qPXHvSuPCdx9MClzXqgFAbeD5EYwG3Cngg+qub4SPEjg28r44tfzO1lyp02A7AqFWmTmX5UePTWEuqQ0wWw44u6k2ALqByebn0wTWl5sEzJI2EYnFd0KUpJ+yofEcHCUqO61gMRgZ2e8KjlTM4aUAdwgskWULpt9f5jlPr5YX+8OEjKsqufR9Uiwoc76PejORUmUy6HQ0d6CvhO8i6rkAG5w5sXg5hMdrhdobqSvN3FytDZ8lKxhS4UgBwO27G/KvkMQ1zUumxnHWp9JzFAMdLbswzITW2K0tQSHXEodK0oCjyopsOT2GHntQqfFqyqeik1qoP+8PwkOQmG1NvvMkdVtpSnElewmyikWBSoY7YvXdrgtfEpYkLSe21X9rGA/WALWF/da2IoxqNBm0Sr1ZFPrbEemSxAfZeiJ67snehsttJC7LstaUE3tuCh5HC3M/xU1aBAkUbMNOeny0QEPS4SEstvLSopQpaXFbbhtXfzHxwmxfuCV1ZC0Al2qlBQA+vwqCQPO3fHiFJeN0trHxUm2IhA1DZqEFiVDy1mR6M+lK2326e0lK21GyVi797Eg2v38vTG01nYEjpZZzY59q6VU1qw2/a/5fy8/S/NsKIX8EJrITo5SrcopNvLDQKCr6zeFeqU3xxssZrj5ldntsR58ORDcQiRHqcZLK0lbaXE7dq1BSShaSCCe59Mdp1BsCBY37gc4bLSw2KkscHtxNWOuqbWUiwKePTHvi4NrE9wceJuDY3ufPzx4pYRwTtF+wHGBAunbL1aQbWHhwMWv/XKitd0nIX/AGwn/fgoQ1lbtw2FpHc9vzvgLZszbTsi+1w1Xq9UWKVSI+RgJE5/+rQlUtQSDYEglQCQADiTA0kkBV1W8MAJVglgtr2lsBP818ZsQkb1JTYeducaMWpsVKE1NjPIdhuJC2nlEJDiFchQuR6juMc+LnCmVGsVmk0+c3NqWX1IaqcZlJK4ylp3ICge5I9Lj8MIWnOwTYeMs9VCs9tx1+0hpGgqCDJpFdZSsLWlSCENKuCk3Tyk8j44vPp7UnKrlamvup2v9IBzxX8QFu/5/eMUL1Eklr2iNEXm1sRA41Wo595dFrqYbNk/Em1vvxb/ANndyS5l+rqflPS0mqvBoLZ6aWkbU+BP8yArdZXFySBwMXtE4iQN3ELC9YIQYTIciDzuk63rL6I0MSOmEqLxbJSAbADzBvgQyorDyEvBpKPD9kcj5+WDNr5TJAyjJqkMo98jKb8Cmwd6C4lKgSeRZJUePMc3GAaak2EhG49Oxss82HxtiJX3EtjvVl1c9uk9jcc0KdK0rk6la07BYN5kbJSjgrvDY789htP44J5kbeVAHm9icC3STc7qzrRJS4WlLrMdK2TyCFRGilXy7/iMEZUZlSS0tw2sE9gcV1R3gVq6NowEe8+q2nJO8AbQ3z3b5OGXXVXFm0LSRwpR749QG2lbUHaocFXmfX8cbDgaNrqsLcD0xGU/u5ALXDjihxZI9BhJQlaLqHh9L42dqUC6ZRUP5RbjDSi2pN93GOSgphRSDvVsbJ4CQTY+mBjrGth2ctMlEcsJydmLeZK1ttbLwCeopvx7flzgogMoJNgpfkT3H34HmqRfXVo4bblJf/ZLMPR9wkNsPHmCTtUsbEnj7SrjjtiTTmzxZQK+wgN0Ap2TGouUcl1TLOldFzwqZS6XKny2szvwmI77JUmI2hDjyF2UkfxC6z2wedIlys25GrbObaPHpVQqNYqzdWoyXS6w1ueWlbYUVHixI738xzbAQreVluULKk+k5DyxmurSabS5VXl5mzS21Mblt7hDSrpPISvcgXBCRvHe9jg6aPVWpv5Rq9TzczFodVRWarIqkdhzqRoeyQsuHfc3SlIUfPgfdi3q/qwRx/e9ZXoyzamxuMtLZacbD4oe5hpL+RqzLzIpl+qzsvwfo3MEeLCQ/MzFRHbIiPrcWsJbbaCFB4gC62TutcbdPLkY1esUqsUSmuU+NREryzkKFVoSetHkpQkyaul9tR6zAbK3iTuBXtSk3UCepnepVDOTMmnstzKPVc8wlSJU92mtSotCoEcLWliYhSgpvrt9Rwq4utwgXKbjXy7UZLEmPR6O85UUx2E5iyVLbiohwVU9TY30Vo7t7i1M3BPJCkoJA23Ktvsr2zt+/wB8ED2g1GZ9m+ficx5eZ4on5jy9CytphGo8FB9ygyqa20l0hKlq99ZK1rNuVLUStSu5Uo9yb4G+R5FOZzTmg09ylXRq0w465THpSiVFmRuLof4C+ezfhvcDsMEzN1ai5j06Zq8KSFU2ZMpjsd9YtdCpjB8Q/mB4Ke4II4tgexTLRmjNCZa6lvVqrH6Pv86PJuktPf1SW/6tIH8KrmxFze+IkBIY8nVWFeBt42jTJa8rROEh+gDM2T6TU0y3qbQZM+HXJjUgoQ9uaWGylKAQUpvz5d7YhuU8jZUzYJKmctZeq8+TmuvUdpECr1BiKy05GW86HFEb1OWb2gpG0brg8WxYzPzhUrLbT120nMlN5PB/rFen+7Ap09kTHKtSVTl1ZThz5WUN/S1RYmKSgQXxZss8ISDfwnm9/LBxyOMWIpqppYm1DWAZH/SIel2SXskU6c09HhREOiKzDh0+Q6+2wyxGbYSkrdSlSlHpm5PwxOkEbAVkLT8PXDAISpCwAqybWPY4dNnW1JI6e4WsnyxUPeXuLnLWQxNgYI2aBJdTYi3e3Bx660npArAUceIQoIKSVFXkFkE4cCFKTZQsBgQpCaTCQEoIIG/aSN3lfFP/AGyMsVHN+qc6j5epjtYqkjI7Hu0SI11HV7akpS9ov5JBJ87Yt6402sgEc/zeeAhml+HRPa9oVSm1CHT6exkZ96TKmvBltlIlLQFLWrgXKki5sPLEymcWOL9bBUvSUTZIcL3WuQL+KeytotqbScuUpg645gpXTgst+5uUuKegQgeAXvfbci/e4+GNSl+yvXmNS0Z6qWr9fqlUWpoTg1EbjGey3tsy6pChuSQnaeORjiQ/aVq1UztnlqHmrTabl+j1Yx6fGq1T+j3KnGIKtzEzcUFSbpBKkEc8YmWQPayyXmvOsLKMlh6j5omWSxDYnRalEWop3AJlxnFINwCeQDxza4xOf2kYshY+4Kki+jnFrS83By9o5+a3tUWgdddD3UpAQxIrDiUlPYpjo7A/7vicfQPIcdcbL8JLr6ZLyk71uJFgb8jFC9TpfQ180GcaO1S5lZQsoUBdBhJJBHa1xfvi7Gj09+oUJxbrxeSh3pJ+sCwAEjn4d8SqE4XtvvHxVL1iYXxYhkAfguZrfmCVTqQxFYWnY4o9ZChy4mwsB8bm/wB2AcqKUIBC09Q90nz9b8YMuutEmzKfHqceOmU3FUOonrhoi/G5JVx3IwH1IcRcuLutSdxTe9vvxE6RvtjdWnV0sFGMGu9CXSndJ1a1reSlIQmtxG7NJITYQWvXBGcDV1ELBV6HjEB0pjrOr2tshDq1R11yKgt8kE+4s3PGCC82ltRISOP5hyMQKge3y9Fp6AnAb8T6lavWSnyJX5i2PHJC1oKkt2I/mF8OELdAO8JB7G18ehtxL1i6pJCd2zyIxFVoktfZupDYKu+0Ww8gI6e0+FXxHH44zYCon+LHHrOb4VAmw4Up+QuRJZW+iPAp8iW6W0rCCohltdhcgc2wrWlxsEw57WZuNl2CkEcIJI9OcQvPmS5WbJ0B9gQH2GqdOpsuDWI7jrLzUksFYAQ4ki3QHn/EfQY33M80xexXu2YXArlPTy7URf8AFn14+eMb1AoiZcSM79Kwn5ZUlkVCjyoyVENqcI3uNgX2oUbX7JOHWtkachmmJZIJW2c66gDfs/s/VlnL2Qg22Y1kikyto93BDBN5HOwE/wCl53x35um1en5Sl0sVWmuS6hXXarUm3YbhjSGVOqd92CQ5uCCsN7iVG4Ck9lHG/J1Xy63SBVAawmm9BL/vi6NNQx0zyHOopoJ2/G/xxLKjMiUtl2RUagzSYMdPUekynA202m9iVKJAHPrh50kx7yiR09My+xNvA/JD2bpVOrFfqlUqb1CiyKyIzVYkU+nvpkT4jCwsRypbykpQopQFWTdSQUk2thypaYSxnGPWoCKApFLmSZVHVPiPuO01UixfQ2UOoTtLm9QFvD1FBPYY7qdSqU+kPRqfmKfDJt77Fy/L6JHfcCptKim1jcJOOjRM1UnNVKekQJiKj0FhDqG0rQ4y55IcbWlK21W52rSk2F7drkZJWD2lzaalcLCyjbGntbbodfiGrUxn6QqTVUiNx4TqY8R0OoeeTtU6SUrcRvtfgrX641aZphKp1VS8n9mafFfr7eYqh9GU59MmZISlYJK1uqSm5XybevHJxI0aiUiNOlw4/wBKSXYktUJ92PRpkhlDqV7FIC22lJNlcEg8WONOl6s5UzPDZqFNk1KpQ1OKaTJjUKoLaKwooUAoM2uFAj58Y4PmLTZuSEso3OAc4X3Zrp5wosuvwYIgz49PmQahHqDC5bCn0lbSr2UAUkg/PEUyzpfIodYpciLHy7ToDFQk1WSxSae8wuTLeYW0pZUt1QAAcv28gMSMaj5ddokaptS5JiSZ7tNipYp8l1199sOFxKWg3vO0NOEnb/Ar0xjWeqe6hZMXMCAnk7stTxx3v/U9sIDKGYbJ4sppDtScwpQWyoK8BTtw22m5Nz9xxF0ak0EtR3Q/U3OrLXATHTS5Zke8IbDikdDpdThCkq+zaxHfDj+fqU0srTFr7g5BtluoAcC979D4Yj7N5zspm3iGWIKRsoKVKSni3e3lhfUKFG5vz5nEWXqJRIrqHX01mH7w6zHBlUWay3vccS2gKWtoJTda0p5Pc4lKwAqwdCbHxdMhQv5i/rgSxzcyE4yVkndN0jeCs2R5etsB3MEGJUfayy9Emx1TYr+TZaXYstKVsbRK3EEL42cBR8rjBlUlp7w/wnFe9aMuTcz63ihU2SItQrGnNTgMuqNgFGQpSUk90hVtpI7BWHoD7War+kL4G2F810qbP9m/LGZcx1Buv5NfqFVlCXKalvMyG0LAtsZHTKUI7mwNr+fbBCyTXdJc4VVv9k3smVOrxQX0ppTLCZDIHBWgJQFW5tcX7/HAczTT8xZ60toOnFO0XdyrNTIp5crMiVCVEpxZcQVvsltW9aiEkC9ioLVe+CfnbLdQzJrDppNp1Ah0qmZbkO1GfmdK20yJIW2pv3JDafGUnhSiqyeeORzZPa3e7W+/h4LPsfIDcRXAPC2uuvDVaesqVzdbdBmkEq6tVqbSTfzVEti9uk9ATl3LLMZKQlRWpxdhbk+X5Yo3rVNMbVfQiT4eo1W5/KePtQ7d/wAMXf0fzQvNWVESS0tktPLZUlzv4bWP34k0JaZG8cPxVJ1gbLsC4d3F8AtPWSpKgZWTH2thuS+llangQAmxIAI87gEAehwBIj8iU0y60GENKA2i5Kj8O3GDrrgkjLzCw0pza/a6VlOwlJ2quO1iO49cA1lEdpHTAU3tHGznsPU9+cRukr7YFTerYApCfehjpY+trUvW5W8IcGYo1wDut/QWRbE8UXZLi93TG082POB1pj7vF1S1xYQ2VIOYopClL5JVCave/wAf1wS1sJ3qUjand3txceWK+fv/AID0WroHXjN+J9VqqSlKbFXhGNdoNIcu2q/rzfD6ynfsI7YbcdQFBBRdZ7EdhiKVbg3S3FFuyhdV+eOLYgGpuQp2fR7u3BT9HzIPuMhyPV3IMlFpSHkKStLarg7dpBsOflggJWRtsNygeBhUdAVIaU5HBVvH1YV35/PBRuLHXao80LZm4XqtD+TqHVM0ZNalSptLczO/mN2fHezbIXKZOzpLEZIRZxJ6VxuHhPrYYkGT8hPoi0/MEGmyKbGeZRUXnKnmN2oqShmmyIzQQ2WUjceslR8RvtPbDsZcpWedO2UfSCIxkZm6rLEmMhndudsXG3B1HOD/AAEbeD5G5EyK6oaTUm48RoSOAd3Huo7fd2xayvc0NI3+KzVLSsMkl8sN9wG7/ZQMmymwvNCBLiPPnSWA4W2qs6VizbNlGKRtQkcHde5BSeS4cEPVHMcumO1upRKO5WHaVVmqJlynGL71HTV3UBxcyS2CCpKFENAgHZ01qSLqOIJXXZyqdmRmQucmn/upgrQhUqN7sFBCOEoH1t77juVweeLBOJHq/SZEefWJcKmtVSqZZzMM7RkPB5ZdhKCeqWG21DqOpdC2wlfHhRcjeLuO9otxKO27Yn4TbVaEXT+q1tyfWy5mHNtdju1BIqkLMAiBmQ8kNym6ZHWgpW204h1LJdUncpHYDaT1tMkZjzTV476ahHmUajSEx4ecVNuio1SEG0pVAkpWB1V77l1xV0tuIKUXWCUdTKmpn0FlZ9mkxqZWIsZUh9iRNrEaImEDd9bFQQpfUaWx1bOBCFcJHY8YZ0/1KlOxw09Ll5hpAqTNIRmB6GlhUiU5dYXGbQbSIqyV7Vo8baEXWFpBWltzpLG7bp6NlOHsIeVoVSb09S9PkSJbDKhnavFoyas7GdB6hN0tJ4eAIF9xsDYdiccynyHsyZkRU6VBXS2qS+/lnJceQy7HkRn1JPv9QeSlZbkNIQHHULF7rUgGxONrNFNNdzDlmly26hKp07N2YoU+LFlR2mHWVlXUQ5uO9QKSbhpVwL/xBN15YkVHJT0ikuJVIcyZ/TaQuBADUeXQHUJDsJh1SyqQ820EOE2PiaSCq/OHQXCOw1TBGKb2+7fzAb+/FTWs0qFl13TSnwm1R4sSpSWUl1woWpApM8qK3ByklQKlL7gkq74r1DyY5UdKcqVekZWrudlVSJIgyRl7OzjceG0zM6qVdR1PJWsqST2G0pHJvizOZ5pkVbT1+EfeRIq7r0d+MtO1aVUqcUFCleEkgpI3cci/AOKv1DJ0ep6XZbqSso0nNVclQHI1VGa83Mw3mITU3dGJWy+0ghToUkLABO0Dkq5WmJsQf3ql6UjBkFhuNuQ9x5ItUmNmXVCh1yZU8rOZcqj1fqTE+iLqZbcitvQGmLtyEIVZYsFXt2OI9U8p0uhP0Xprn0qpJzfSaJINXzhIDRDMJHT6BShO5ex1O5ChyfMDjBP0UmVyrUzMcjM9Fj0CuqrK0yKdTn+sy0OiwEpS5uNxtAPfuTiN5vclt5hhswfpFpatSoHX9ymR2VkGnxwd/WvuTz2TZXJ57YbErtoWbh71z4WmmZLqeNhff7lzsq6WuPxm1ZdhSzBiyk0xEqsZmdkn3aHWQ846pjpbS6tcdW07hYKAweQnazubB7mweNj/AOe+Ifpmn/NjclVyKrVweeLfSkr078+eJk8sBCbjEColc52E6LQ0VO2GMObvSEqK+VbUn0SbjAK1TzMjJWvtOzHLipmxqNkKpz1RULt1djyiEFXcblFIJ4sCcHNpzpyBtskWwHM7VWlUz2jMvz60+zGpKcmVJExyUAqOGjISlYcSQboIWRa3c4SmttM9EdcHFgw6rboND1zzNlyn1kV3JNIRUI6JbUGLQn5fTQtIWhBdK7KsFAEpv88NnNWpGmOc8mQM4ycv12h5pqK6WhFJhqhSo75QVpWErUrqNcWJ4tfuPNuD7L2nESLHEKPWYsBwh1LMPMExtkJI3WSkOWAF8dvIWiumlHznJqNMQ5MzXSUCOVz6m/MfgpcSSkAOKsjckmxF+CRcc4lmSEkm3kFUCCpABub3GeInxysEzrKXJup+hF7ndmOX4bhX/soIBPn2xd3RRAh5eej9VbrgfK1BYF0XAsOPLFItWn/d9UdC1XUR+0UspKuTf3Lj8yMXc0WrkWu0J9cZsjpOlDjhFgpfmPmOMS6Ijas4kFZ7p/H2d9swHD0C3dXX2GMiVNL6tqnglprw3usqFgPwOK4Nb23SXVkmx2gnj9Tg765OPpo0RwSG2YiJA6iHSRvJHhtbzHP44Ba0qENwMkpSvsEdh6+WGekTea3BS+rDcNI48T8AhVpa+0jVzWhDSg5atxFLPexMFu/5g4Janmwq4Q58TfjAp0uYMXWXW5klS0pqtPJ/mN4KfPBOEdZO5biQO4SBa+K+fJ/4D0WsoQDGfE+qdXIS7wEJc+BGEK6yeEIaQD/D5nGFrcBsG0/DCyxsRuJSpQ/5QnkYjaqyAsmglwqI2+Lz4wpiKY8huSVBSm1BaUHjkG49cYODfeL373POPHXghBWpR2+g5/TCLiL5FDtjS+rpqkGb7zliRIp65pp02fQ3nZMNEpSi6ErTMQm/jUCdvn5HnEtoOXF0PK1OpAlJdXFgCGiQGwAqzXT37bkc97Xx1UpG0lCS3u5+sPBwqxR01EoG3vsPFsPOlc6wO5Q2UkUbnOaMzqhC5opUZcCVHVUcuMzpdFaoD1Xay48Jq4qABbeZhTcBKedtuBwQLYIuaKCnMDjDyTKh1CO6t+HVKe4Gn4ayDuKFG4KVAJSpCkqQqybg2BHb6gcbJL3hP2fiP92EpCyOCbeuFdM9xBSspImAi2qFsnRVqTWGamulZLlVJBlH3uVQ3UKWZAAfW822+G3lLTcEm3JJG2+JZl/JDFCXBemSE1WZBZ92iBtlMaJCaP2m4sdHgZQRYHus2AKiL3kytttrid6vU4R0Sk3F/u8vnjnTPcMJKRtHAzQKBT9O5pzDBq3v+Wn3aZWJdWpf0lQnpD8Nx9e9YC0y0JI4H8A/EA44mU9Hcw5WXluZIzBQ8x1XLyJDdKqVUoTynIbTy1KcaSEzUpKfEQCQSAbcg4Lrcjw7S32/juOcIQAlxJsjceEbz3PpghUSDK6YPR1OTchD+PppVadl/LtPj1qA6/RZ8iQ0tdMUYyo7rL7QjdLrBW1CJC0hRcvYAYirvs205MP3Q0rISIwjpi9P9l5KgWg6Xth/p17dTxXv/hg1uqUDxZSr8pQb2w606SLFlaVfzEWwjZ3t0RvoYJLYm3XByfRahRvpdypyo0yVU5ypzrkSIYzYJbbQEpQXFkABsHlXNz27Yi9a0qnVfMT8z3iiyYYrDVbhsVejuSVRJbbDbKXErTKbvYNAjw91C97CxBQkBxXISScerSd3IK0+uAErg4u3p51LE6MRWyXDyll+RlihtwpU5uoTBIlSXpTMfopcU/JcfV4NyrAKdI+0TwMSFR6iG0j7Su2GgtD7ZUm9hxyLYUE2Qrxcn7J/lwDnF5uU8GiNga3cm1sdLxr8IAxWz2kqLMq2pUaj0+nvzZc/I9RbRFYZutf9LaV8L9vUWxZF1e3hThWn1PGA1nuoCj+0jkuorjPzkxcoVmQY8VBW66EOJXsQkHxKNrBPmTiTTd8+BUGuP8pp/wDTfULqU7TbN6IccvawZtZKWWx0WhGAaukeAHYfsgbe9+MOZW0Pk0nUVnOMjULM1TqKmm2ZaJhaDc1pIVZt3aBuSCQR5g838sNs+0vkhTrLFVfqeVN5IT+0dHkREJvyE9Sykgkc98dvUXPjuWqFk6fRH4s2HW8yQKS7IaWH0LjPlW4oUk23XSLEYIbUeygAgLLg6FcjXOQj95WhSgAgHMUs2J7H3UA4uR7PDjZy3JDHSWyZBWlbPY3A5J7E/LFNNco6mdQ9CS6Q2pGaJAUr4e7jnt5gYvLo3MjyqCvoLCQHiS1wCkbeOAMWVKAZWHgFjunXkUkjQMsQ9F0dV6bEm5JqJmJSpTaQtoHk7weP1xWNMhx5YCnAlp4C1gU7D6Hy7jFndUnFDKknYfrDwPFt/PFc3m9zaSXdwUeEjsD8OMJ0kP5otwRdWHYaZ1+PwCDOnKFta/a1NtKRtdl0t4J3AnmH/wCGCep9QXaySQfMYHWQICk+0RrIoHrpUzQ1la1HwgxV83+7BQXSi4nekm3F7c98VU98S2VI5uzscsz6la4LxF02ue+EJ2E9gfmMbSYC2AFKDhT5WF8JUhaVBBO5R7cWxGU4SAaLUklpCkoSLOqsoWHl54WZCSi6WHHAeOQRb44U9D3OA9Nbbg8z5/LGBl3kHckDvzjkeIcUkFpwDqFSreSsYUtE7UCyB2AGHgwopJWE7R3UD2x4phO5LSlW3cpNwL/iMKAluFqOvrYUEFKACO23g4cU46toBAFjxZI7YccZQ2Si4Urtxxj33UbvHcW4+1a2OJskLhbJNIaUy3sKtzn+lcEffhYUsJspsJHzvj0s7UbUqBSPNtQsMesEltRLRcT/ADC/GEQgi10kNosSn7WE2caR9Yu6VDyFin/xx709ytw3BPx4OErU2QSjt/Ed4POOsUQN04lTbY42+LjcoG5+8YUkJSnai1/jhLLnHgPBFhfvf/DHkd9SvAp4KPoE2P544pUy8kqcTutjYJQWgg+ID+FKwD/jhvroWspSQSBf7sLJStAKbFXyP+GOQuOSx8HpHpp3L4sCbXv8cJTZDhKlcHsm3b78eFxaBYrQn+ygd8KbUHwQBfbybY46pcrZpqYG3kFsBRcP8owKM4suRvai0zcHgJy9VgU+YG5JPPr2wXnGHXUAsAfzArNlHA3zbFkP+01po6I7rjbVFqyXHEIJSkktkAm1h9+JENwT4H0VfVjExvuI9QiRIZjzopYmMImxl33MyUBxtQPkUquO36YGEj2bdO2Mxw63BpcmjyIU5mpJiU6WtiG680vc2pbNykkG44A4JwV0RopXuUkFw8eM2HGFiIhha3EkAq/tBP3Xxwe8aFE7YvycEIdcFyJ2oOhYWlCV/tU+VX7BIjC33WGLjez2tDtLqK1LaW8ZZJKFA3TtG21vLvim+ukFLmfNEGlJXIbOanEumxUUgsAWJHyJ9MXF0UitUaO7DYKlgkX3bfCAOLW7Dvi0o/rGHxWO6asKSVo3kHkpnqJRp9Xy3IagvWdb+tDBUlKHiAbIUog2BNuRisdLzY5T3Pda3Ep9Nk7j1UQ54eZYWDbYSQLgeZNvUDg4uJIioktKacAUhQsQRe4wFM0ex/p1XJcmYzTZVDlyArqu0mW4yHb/AGt6LlCr/EX/AAGLKspXyEPjOazPQvScNGHR1AyPBVozPlbPVO1HqWYtPahluK3W2I4qqcwMuyluuMhQbU2EEAJLagng89/jj16na3uqccGZchtrULWFAkdv9IvG/wB98E06MScgxRlqLNdrCIcdKojigPeVNchKVCwCim226e/p3vH1UitEjZBqIH/wlMKKvwtjOvdLGcJb5L0WnFNVNxxyeahCaNrQpIS7nPJMX+03lx1f5qeGE/strIm6Tn/KraDz9XlfxE+nL/b78Th2mVZhCT9Gy0O+YW0ofHthaRUnk/8AEHAsAWIQVH8sCJXkZtHJTBRx2uH+f+1CGsvaxtpIVqJl1I/+lUH/ALRhsULVdClFOptEaWRz/mi1+vvH54JbNLriGwsU+WEq/wCiHP48424+Wq9OICqVIbTa9ltEE/iOMLjk+z5Josp26v8ANCVNA1cQsE6mUFAJ+3+ybaifj/X4S/l/VjcOnqrSlLRykDJ7Kbj1v1jxgxfu/rzpKjSpZINgFLT+Pyx6ck1pg7XYRsO4sDcffhccv2fJD/SnSS/+SBjuTtY5iHT+9+nw1KI+xlOPf8VOHHv7BaxuOKJ1miugn7SMqRAofivBplUOoNpIRBdFh3JFhjQdg1EAAxlJI878HHF794HIJxsETzcPP5iha3kHVltSNusLL6CfGDlaGhRHwsrnG05k7Udls7NVy3sv4jleHx+uCM3TZrl+ow80r1SsW/G1sONUGR7wi5Qq4J8LySq/x9MN4pL6DknjFCNX+aFasuaiBkqXq2+87uuPdsuQE3HoboHGMXlDUVwpUnV2cxxyHMuU4j8kYL5pIaU57w/FQ4E3SHZLIUPh9r/z8caxQwW9iXIfV2blJEtkH52Kvzwe0l+yOSb/AKU6OP5ihQjIWoLu/qa01QX79PLtNSPu+qwsac50fbO7WishR/icoVNNv9jglIVGcU3aZSiFXuDUYtx+DmHl08hHVVOpQT24qkY/l1MFilP9o5IbUg1kt/mfmhizpxnhCipWsNY6t/q1Cj01sfHnom/YYcd06z2hd/3yZic/tCnU7/8AhifLXEWrpioUoL8gmpRwT95XjnO1unx27fS9IRYkWcqscc/6+AxSD+3yTwjpnZ4/1H5qKK02zg4U79YczA27Jg065+8R+MbTWmmbGkH/AIWM1gHjd7rTTf7hHuPxx1V5vowUGnK3RGyr0q0Yfnvw1W9X9M8h00y8xalUNo3FoFKfM+Vz5FDNz99rDBMdI/utHJNytp4Bic483fNcxGmGbnAT+97NQbBsB7tBBt/1GPYmlebUAqXrFmtzcqykJap6B8D/AFCvj5Y2sr656XZ2WTSNTKJGSL3h1pa6c8PhZ8JufgCcdOsZ4yjQH2Wp2dcsodlLCIyE1iOvqk2twlXA5HKrYcdtm6t8go7XU0ujjzK4iNIczlaEyNbM5KWlRubROE+g+q/T8MON6I19ewL1yzzwLHa7HRfn/wCXx8sSVrP2X4jH1ley/wBMC9xVoqh+Tl8ewc9Uao5ig0GNVaQ/UpzobZhsTmXXV3sdwShZUoAcnjDYkkBAI8kDoYmg2dkPeoYzlHP2X6/EGT67nzVGZT1qccp1YdjIp11IWmzjhSlSwN32Qe9jxi0ns+UfOkiPOqudaK3lyatSWo0EPodV0xyVEoG0XPkL/PBRyZlCBlWiMQobCGkg71KQmxWs91n1JxIUN7bAkn5jGhpqLDaV5zXnHSHTPaGugjjAbx3n4eSUTycI+2SDjMZi4WVUB1K0myhqu2xBzXQYlZZjrDzPvAVubUPMFJBHfESPsgaPuNpQvI8JaU2ABeet/fxmMxFkY052U9k8sbQGOI/FIV7Huja2w2rINNUgXsFKdP8A++GF+xRoos7f2ApqAQLhtTif0XjMZhpsbHGxaEfbKkHKQ8ytJXsOaGdUr/d3TCtJuFFTpN/X7eGkexhootwpVp9TSTclXUev/fxmMxKdDGGXDQkdVT4ScZ5pwew3oeQr/MOKnd3CJL6b/gvDjXsO6GQLOo08pzizxd515f6rxmMxEaxpvcJmOrqHus555rpxvZH0aYRvRp1RPD5Fkkfrjos+yvpCtNjp5Qtvp7tx+uMxmHGRsIzATrqiYE2eeZTMn2QdGJgId02y8sehhp/THFk+xjoc9uQvS7Le3+zD23/A4zGY4saNAhFTMdXnmVrs+w/oMP8A3W5eI/tRr/mTjfj+xRoS2k20ryyR/agpV+uMxmBAHBE6WQaOK8PsV6Fb7furyx3/AOb0f4YV/kSaEpVuGlmWL2/5tb/wxmMwQaLaJsyyX7xW6x7IOiUIBDelWUSlViQqjsHt8047MD2btKKedkbTXKTAA4KKJGv/AHMZjMIWtvou28tu+ea6qdDtPEt7U5Gy2lJHYUeP/wBzG5RdI8lZckGRSsp0Wmvk8uRKcy0fxSkYzGYlGNltE2aiYusXnmVrZj0sybnFYYruVKLWEAXHvsBp0+n8STiPM+y3pFAbdTH01ysyl5O1YbpTKbg9+ycZjMM4W30SNnmByeeZXOl+yXowUKUrTDK6yq9yqmNc/ljv5A0O09yHNMzLeS6JQpe3b14EFtpy3puAvb4XxmMw5s2WvYKSaiYggvPMokoASkAcDCgeR3xmMw6oC//Z"/>
          <p:cNvSpPr>
            <a:spLocks noChangeAspect="1" noChangeArrowheads="1"/>
          </p:cNvSpPr>
          <p:nvPr/>
        </p:nvSpPr>
        <p:spPr bwMode="auto">
          <a:xfrm>
            <a:off x="5967413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0862" y="160338"/>
            <a:ext cx="2543907" cy="1510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AutoShape 5" descr="data:image/jpeg;base64,/9j/4AAQSkZJRgABAQAAAQABAAD/2wBDAAMCAgMCAgMDAwMEAwMEBQgFBQQEBQoHBwYIDAoMDAsKCwsNDhIQDQ4RDgsLEBYQERMUFRUVDA8XGBYUGBIUFRT/2wBDAQMEBAUEBQkFBQkUDQsNFBQUFBQUFBQUFBQUFBQUFBQUFBQUFBQUFBQUFBQUFBQUFBQUFBQUFBQUFBQUFBQUFBT/wAARCACFAOADASIAAhEBAxEB/8QAHQAAAQQDAQEAAAAAAAAAAAAABwIDBggABAUBCf/EAFIQAAEDAgUCAwQHBAUGCgsAAAECAwQFEQAGBxIhEzEiQVEIFGFxFSMygZGhsRYXQlIkM2Ky0RgmcpKjwSc0Q1Vjk8TS4fAlOERHU3N2gqLC0//EABsBAAEFAQEAAAAAAAAAAAAAAAIBAwQFBgAH/8QAPBEAAQMCAwQHBAgGAwAAAAAAAQACAwQREiExE0FRkQUGFDJxobEiYcHRFTNSU4GSovAWIyRCguFDRGL/2gAMAwEAAhEDEQA/APqee55/LCVqsQPU+mMLljz+uNGr1aNSYTsuU4Go7KStayfT09T8sISBmUoBJsAodqJqhEyJNgx1MKlvSmnXNiF7UoCUkgrO07QSCLmw4PpiJHXWtJALeR3l8BX/AB9Ke/wLfbFeMzmL7Q2sWo4rjmY4FKoCoVJZpkOuPxmVqLIeKyGFJvcLSbG/IxzHNAsqwnC4muZ2ZSTu2IzXP5/2mM9NWyB5s+w8Lr0Gk6EidC3HHidbPOysuPaBrqE3fyBLA5stuotEH/8AHHUY1vffH1uV5LI9C8lX6JxU17QejtpW5GzvnhKHEFtTQzNLXYH5rPOGjodRCja7nDP60kcb82TTcfcrjDHbpL/WHkFYDoGAjKD9RVvxrSN2wZekbrXF3AB+O3Hi9aHEMbl0JSRa9/eAR/c4xUFOg9FYbVtzZns7jdsjNcwFs+ZHi/XHjPs/0pSy/wDtrn5KhfxJzVJKufUk4Xt7/vPJd/D9P9z+o/NW9XrHPSncctSEp7p/pCUhQ/1MaT+uVRTuKcvJSAbELlm4/BGKkN6B0dD5U3nDP5Vfk/tTKCj8juw6vROClxQRm/PyAeSo5rl7j87qtgDXP3SHkEbOr8B70H6irXfv3qLgHRy6FjsVe9EWP+pjZRrTVCSF5cUSP5HVKt8/Biox0WoyFNbs1Z8W6hBSlTmZ5RFj533d+cbKdDqCpj6nM2dmnTcHp5qmhNrD1X68+nOEFdJvk8kbur1Nuh8z81axet1TCyk5cQrjzlkD8A3htWuFYSkgZaQFDsFSVEfiEYqgNB6CXB1Mz58UpJuLZol2PzO79MJVofQVqd/zlzs7cpt/nVN8Nu4+354Xt0n3nkEn8P04OUPmVaxOudfI4yo2pXqiSq34FF8NJ1vzQ4lW3K0VC/IrceI+/wAGKoP6DUNThWK1m4A+aczzt/3kuYUn2e8sLbP/AKZzqkn1zTM/7+BFc/7w8gnHdAQN7sA/MVa9zWrMQLaHctxS+ocbXHbf3cLZ1gzMCA/lxkj0bKz+ZGKkD2c8ndW652a3F9i4rM83f+PUw6j2bMh7t63MzPuf9Lmacf0dGC7c4/8AIeQQfQUQ/wCuPzFWza1drnvJS9l6K2i1wSXQf0w2rWevtrA+gI6b3tZSyLfMgfpiq7Psw5AMcgs1xfckOZjnkc+g62NNz2bdOGrIXQpb1uLuVqcT+PWwLq12geeQRx9AU7jnCOZVzYmqdfkslRocdBHq+oD+5jnP6v5kbDgcoMUBHe6nLD5kpGKhRvZr0xSq7dEkA/yGrzVX/wBqcKe9mfS91RC8qqdsb2eqs1Qv8i9he3OOReeSAdXomm+yaRwuVatWtGZQQ21Q4BWnxLKVLII8gBfv9+Ml635maZCmqTSmlAjcHZBNh9xxVb/Jk0mkGxyVECSQVEyZCibHtcudvhiCnQXIbvtJ/sucq09ugN5RFQTThu6KpBlLQXe/cJsOfTHCqee688kX0JTtIxQNH4lXZT7QtZO9DzVCaWkFR3vFAt/1h/E2xuZX1zk1zMVNhzhQWWJThaC2ZiS6VH7ISN5vc8Yq677KOlJYCDkalEE3uhogn5m98dWn+zrpxTpDMymZIodNnRnEPR5bUYJfZdQoKQ4g+oKQb4Nla5rgXPJ/BNSdBwOYQ2JoJ33K+gDX2Bfj7sLHcc/lgZZB1ooGYZsOhyKnHjZoejqkClvu2edQggLW2D9sAkA25HmMElp4ObSOx+ONLG9sjcTTdeYzwvp5DE8WIQ71XzZVssNRHKetDbLyikrUm5va4AwEKjmWsViWiXUZj8pXdKXlXbSR5pSBYH7sG7WmDEfyq88400uWwpCoxc/mJsQP/tJwAYslSb+8rur58fdycZmvc9s2G+S9H6uQQy0u0LBiB1sh7pS8f3m61OdVSivM7VylPB/oDPlieTHFqV4rFPx44wNtJHf+EjWhSEFSlZoT4grsBDY/xwRJMdal3JV3xXzus63gtd0e0BhPvPqm7soO5JJWeDfDl0kXwkMkNgWucNKYSpJS4CpJ8gbYjXVpbgnCtKiUnsMNKSi4IUoD0B4PzwpLFrBDQ6KfIqO6/qPXHvSuPCdx9MClzXqgFAbeD5EYwG3Cngg+qub4SPEjg28r44tfzO1lyp02A7AqFWmTmX5UePTWEuqQ0wWw44u6k2ALqByebn0wTWl5sEzJI2EYnFd0KUpJ+yofEcHCUqO61gMRgZ2e8KjlTM4aUAdwgskWULpt9f5jlPr5YX+8OEjKsqufR9Uiwoc76PejORUmUy6HQ0d6CvhO8i6rkAG5w5sXg5hMdrhdobqSvN3FytDZ8lKxhS4UgBwO27G/KvkMQ1zUumxnHWp9JzFAMdLbswzITW2K0tQSHXEodK0oCjyopsOT2GHntQqfFqyqeik1qoP+8PwkOQmG1NvvMkdVtpSnElewmyikWBSoY7YvXdrgtfEpYkLSe21X9rGA/WALWF/da2IoxqNBm0Sr1ZFPrbEemSxAfZeiJ67snehsttJC7LstaUE3tuCh5HC3M/xU1aBAkUbMNOeny0QEPS4SEstvLSopQpaXFbbhtXfzHxwmxfuCV1ZC0Al2qlBQA+vwqCQPO3fHiFJeN0trHxUm2IhA1DZqEFiVDy1mR6M+lK2326e0lK21GyVi797Eg2v38vTG01nYEjpZZzY59q6VU1qw2/a/5fy8/S/NsKIX8EJrITo5SrcopNvLDQKCr6zeFeqU3xxssZrj5ldntsR58ORDcQiRHqcZLK0lbaXE7dq1BSShaSCCe59Mdp1BsCBY37gc4bLSw2KkscHtxNWOuqbWUiwKePTHvi4NrE9wceJuDY3ufPzx4pYRwTtF+wHGBAunbL1aQbWHhwMWv/XKitd0nIX/AGwn/fgoQ1lbtw2FpHc9vzvgLZszbTsi+1w1Xq9UWKVSI+RgJE5/+rQlUtQSDYEglQCQADiTA0kkBV1W8MAJVglgtr2lsBP818ZsQkb1JTYeducaMWpsVKE1NjPIdhuJC2nlEJDiFchQuR6juMc+LnCmVGsVmk0+c3NqWX1IaqcZlJK4ylp3ICge5I9Lj8MIWnOwTYeMs9VCs9tx1+0hpGgqCDJpFdZSsLWlSCENKuCk3Tyk8j44vPp7UnKrlamvup2v9IBzxX8QFu/5/eMUL1Eklr2iNEXm1sRA41Wo595dFrqYbNk/Em1vvxb/ANndyS5l+rqflPS0mqvBoLZ6aWkbU+BP8yArdZXFySBwMXtE4iQN3ELC9YIQYTIciDzuk63rL6I0MSOmEqLxbJSAbADzBvgQyorDyEvBpKPD9kcj5+WDNr5TJAyjJqkMo98jKb8Cmwd6C4lKgSeRZJUePMc3GAaak2EhG49Oxss82HxtiJX3EtjvVl1c9uk9jcc0KdK0rk6la07BYN5kbJSjgrvDY789htP44J5kbeVAHm9icC3STc7qzrRJS4WlLrMdK2TyCFRGilXy7/iMEZUZlSS0tw2sE9gcV1R3gVq6NowEe8+q2nJO8AbQ3z3b5OGXXVXFm0LSRwpR749QG2lbUHaocFXmfX8cbDgaNrqsLcD0xGU/u5ALXDjihxZI9BhJQlaLqHh9L42dqUC6ZRUP5RbjDSi2pN93GOSgphRSDvVsbJ4CQTY+mBjrGth2ctMlEcsJydmLeZK1ttbLwCeopvx7flzgogMoJNgpfkT3H34HmqRfXVo4bblJf/ZLMPR9wkNsPHmCTtUsbEnj7SrjjtiTTmzxZQK+wgN0Ap2TGouUcl1TLOldFzwqZS6XKny2szvwmI77JUmI2hDjyF2UkfxC6z2wedIlys25GrbObaPHpVQqNYqzdWoyXS6w1ueWlbYUVHixI738xzbAQreVluULKk+k5DyxmurSabS5VXl5mzS21Mblt7hDSrpPISvcgXBCRvHe9jg6aPVWpv5Rq9TzczFodVRWarIqkdhzqRoeyQsuHfc3SlIUfPgfdi3q/qwRx/e9ZXoyzamxuMtLZacbD4oe5hpL+RqzLzIpl+qzsvwfo3MEeLCQ/MzFRHbIiPrcWsJbbaCFB4gC62TutcbdPLkY1esUqsUSmuU+NREryzkKFVoSetHkpQkyaul9tR6zAbK3iTuBXtSk3UCepnepVDOTMmnstzKPVc8wlSJU92mtSotCoEcLWliYhSgpvrt9Rwq4utwgXKbjXy7UZLEmPR6O85UUx2E5iyVLbiohwVU9TY30Vo7t7i1M3BPJCkoJA23Ktvsr2zt+/wB8ED2g1GZ9m+ficx5eZ4on5jy9CytphGo8FB9ygyqa20l0hKlq99ZK1rNuVLUStSu5Uo9yb4G+R5FOZzTmg09ylXRq0w465THpSiVFmRuLof4C+ezfhvcDsMEzN1ai5j06Zq8KSFU2ZMpjsd9YtdCpjB8Q/mB4Ke4II4tgexTLRmjNCZa6lvVqrH6Pv86PJuktPf1SW/6tIH8KrmxFze+IkBIY8nVWFeBt42jTJa8rROEh+gDM2T6TU0y3qbQZM+HXJjUgoQ9uaWGylKAQUpvz5d7YhuU8jZUzYJKmctZeq8+TmuvUdpECr1BiKy05GW86HFEb1OWb2gpG0brg8WxYzPzhUrLbT120nMlN5PB/rFen+7Ap09kTHKtSVTl1ZThz5WUN/S1RYmKSgQXxZss8ISDfwnm9/LBxyOMWIpqppYm1DWAZH/SIel2SXskU6c09HhREOiKzDh0+Q6+2wyxGbYSkrdSlSlHpm5PwxOkEbAVkLT8PXDAISpCwAqybWPY4dNnW1JI6e4WsnyxUPeXuLnLWQxNgYI2aBJdTYi3e3Bx660npArAUceIQoIKSVFXkFkE4cCFKTZQsBgQpCaTCQEoIIG/aSN3lfFP/AGyMsVHN+qc6j5epjtYqkjI7Hu0SI11HV7akpS9ov5JBJ87Yt6402sgEc/zeeAhml+HRPa9oVSm1CHT6exkZ96TKmvBltlIlLQFLWrgXKki5sPLEymcWOL9bBUvSUTZIcL3WuQL+KeytotqbScuUpg645gpXTgst+5uUuKegQgeAXvfbci/e4+GNSl+yvXmNS0Z6qWr9fqlUWpoTg1EbjGey3tsy6pChuSQnaeORjiQ/aVq1UztnlqHmrTabl+j1Yx6fGq1T+j3KnGIKtzEzcUFSbpBKkEc8YmWQPayyXmvOsLKMlh6j5omWSxDYnRalEWop3AJlxnFINwCeQDxza4xOf2kYshY+4Kki+jnFrS83By9o5+a3tUWgdddD3UpAQxIrDiUlPYpjo7A/7vicfQPIcdcbL8JLr6ZLyk71uJFgb8jFC9TpfQ180GcaO1S5lZQsoUBdBhJJBHa1xfvi7Gj09+oUJxbrxeSh3pJ+sCwAEjn4d8SqE4XtvvHxVL1iYXxYhkAfguZrfmCVTqQxFYWnY4o9ZChy4mwsB8bm/wB2AcqKUIBC09Q90nz9b8YMuutEmzKfHqceOmU3FUOonrhoi/G5JVx3IwH1IcRcuLutSdxTe9vvxE6RvtjdWnV0sFGMGu9CXSndJ1a1reSlIQmtxG7NJITYQWvXBGcDV1ELBV6HjEB0pjrOr2tshDq1R11yKgt8kE+4s3PGCC82ltRISOP5hyMQKge3y9Fp6AnAb8T6lavWSnyJX5i2PHJC1oKkt2I/mF8OELdAO8JB7G18ehtxL1i6pJCd2zyIxFVoktfZupDYKu+0Ww8gI6e0+FXxHH44zYCon+LHHrOb4VAmw4Up+QuRJZW+iPAp8iW6W0rCCohltdhcgc2wrWlxsEw57WZuNl2CkEcIJI9OcQvPmS5WbJ0B9gQH2GqdOpsuDWI7jrLzUksFYAQ4ki3QHn/EfQY33M80xexXu2YXArlPTy7URf8AFn14+eMb1AoiZcSM79Kwn5ZUlkVCjyoyVENqcI3uNgX2oUbX7JOHWtkachmmJZIJW2c66gDfs/s/VlnL2Qg22Y1kikyto93BDBN5HOwE/wCl53x35um1en5Sl0sVWmuS6hXXarUm3YbhjSGVOqd92CQ5uCCsN7iVG4Ck9lHG/J1Xy63SBVAawmm9BL/vi6NNQx0zyHOopoJ2/G/xxLKjMiUtl2RUagzSYMdPUekynA202m9iVKJAHPrh50kx7yiR09My+xNvA/JD2bpVOrFfqlUqb1CiyKyIzVYkU+nvpkT4jCwsRypbykpQopQFWTdSQUk2thypaYSxnGPWoCKApFLmSZVHVPiPuO01UixfQ2UOoTtLm9QFvD1FBPYY7qdSqU+kPRqfmKfDJt77Fy/L6JHfcCptKim1jcJOOjRM1UnNVKekQJiKj0FhDqG0rQ4y55IcbWlK21W52rSk2F7drkZJWD2lzaalcLCyjbGntbbodfiGrUxn6QqTVUiNx4TqY8R0OoeeTtU6SUrcRvtfgrX641aZphKp1VS8n9mafFfr7eYqh9GU59MmZISlYJK1uqSm5XybevHJxI0aiUiNOlw4/wBKSXYktUJ92PRpkhlDqV7FIC22lJNlcEg8WONOl6s5UzPDZqFNk1KpQ1OKaTJjUKoLaKwooUAoM2uFAj58Y4PmLTZuSEso3OAc4X3Zrp5wosuvwYIgz49PmQahHqDC5bCn0lbSr2UAUkg/PEUyzpfIodYpciLHy7ToDFQk1WSxSae8wuTLeYW0pZUt1QAAcv28gMSMaj5ddokaptS5JiSZ7tNipYp8l1199sOFxKWg3vO0NOEnb/Ar0xjWeqe6hZMXMCAnk7stTxx3v/U9sIDKGYbJ4sppDtScwpQWyoK8BTtw22m5Nz9xxF0ak0EtR3Q/U3OrLXATHTS5Zke8IbDikdDpdThCkq+zaxHfDj+fqU0srTFr7g5BtluoAcC979D4Yj7N5zspm3iGWIKRsoKVKSni3e3lhfUKFG5vz5nEWXqJRIrqHX01mH7w6zHBlUWay3vccS2gKWtoJTda0p5Pc4lKwAqwdCbHxdMhQv5i/rgSxzcyE4yVkndN0jeCs2R5etsB3MEGJUfayy9Emx1TYr+TZaXYstKVsbRK3EEL42cBR8rjBlUlp7w/wnFe9aMuTcz63ihU2SItQrGnNTgMuqNgFGQpSUk90hVtpI7BWHoD7War+kL4G2F810qbP9m/LGZcx1Buv5NfqFVlCXKalvMyG0LAtsZHTKUI7mwNr+fbBCyTXdJc4VVv9k3smVOrxQX0ppTLCZDIHBWgJQFW5tcX7/HAczTT8xZ60toOnFO0XdyrNTIp5crMiVCVEpxZcQVvsltW9aiEkC9ioLVe+CfnbLdQzJrDppNp1Ah0qmZbkO1GfmdK20yJIW2pv3JDafGUnhSiqyeeORzZPa3e7W+/h4LPsfIDcRXAPC2uuvDVaesqVzdbdBmkEq6tVqbSTfzVEti9uk9ATl3LLMZKQlRWpxdhbk+X5Yo3rVNMbVfQiT4eo1W5/KePtQ7d/wAMXf0fzQvNWVESS0tktPLZUlzv4bWP34k0JaZG8cPxVJ1gbLsC4d3F8AtPWSpKgZWTH2thuS+llangQAmxIAI87gEAehwBIj8iU0y60GENKA2i5Kj8O3GDrrgkjLzCw0pza/a6VlOwlJ2quO1iO49cA1lEdpHTAU3tHGznsPU9+cRukr7YFTerYApCfehjpY+trUvW5W8IcGYo1wDut/QWRbE8UXZLi93TG082POB1pj7vF1S1xYQ2VIOYopClL5JVCave/wAf1wS1sJ3qUjand3txceWK+fv/AID0WroHXjN+J9VqqSlKbFXhGNdoNIcu2q/rzfD6ynfsI7YbcdQFBBRdZ7EdhiKVbg3S3FFuyhdV+eOLYgGpuQp2fR7u3BT9HzIPuMhyPV3IMlFpSHkKStLarg7dpBsOflggJWRtsNygeBhUdAVIaU5HBVvH1YV35/PBRuLHXao80LZm4XqtD+TqHVM0ZNalSptLczO/mN2fHezbIXKZOzpLEZIRZxJ6VxuHhPrYYkGT8hPoi0/MEGmyKbGeZRUXnKnmN2oqShmmyIzQQ2WUjceslR8RvtPbDsZcpWedO2UfSCIxkZm6rLEmMhndudsXG3B1HOD/AAEbeD5G5EyK6oaTUm48RoSOAd3Huo7fd2xayvc0NI3+KzVLSsMkl8sN9wG7/ZQMmymwvNCBLiPPnSWA4W2qs6VizbNlGKRtQkcHde5BSeS4cEPVHMcumO1upRKO5WHaVVmqJlynGL71HTV3UBxcyS2CCpKFENAgHZ01qSLqOIJXXZyqdmRmQucmn/upgrQhUqN7sFBCOEoH1t77juVweeLBOJHq/SZEefWJcKmtVSqZZzMM7RkPB5ZdhKCeqWG21DqOpdC2wlfHhRcjeLuO9otxKO27Yn4TbVaEXT+q1tyfWy5mHNtdju1BIqkLMAiBmQ8kNym6ZHWgpW204h1LJdUncpHYDaT1tMkZjzTV476ahHmUajSEx4ecVNuio1SEG0pVAkpWB1V77l1xV0tuIKUXWCUdTKmpn0FlZ9mkxqZWIsZUh9iRNrEaImEDd9bFQQpfUaWx1bOBCFcJHY8YZ0/1KlOxw09Ll5hpAqTNIRmB6GlhUiU5dYXGbQbSIqyV7Vo8baEXWFpBWltzpLG7bp6NlOHsIeVoVSb09S9PkSJbDKhnavFoyas7GdB6hN0tJ4eAIF9xsDYdiccynyHsyZkRU6VBXS2qS+/lnJceQy7HkRn1JPv9QeSlZbkNIQHHULF7rUgGxONrNFNNdzDlmly26hKp07N2YoU+LFlR2mHWVlXUQ5uO9QKSbhpVwL/xBN15YkVHJT0ikuJVIcyZ/TaQuBADUeXQHUJDsJh1SyqQ820EOE2PiaSCq/OHQXCOw1TBGKb2+7fzAb+/FTWs0qFl13TSnwm1R4sSpSWUl1woWpApM8qK3ByklQKlL7gkq74r1DyY5UdKcqVekZWrudlVSJIgyRl7OzjceG0zM6qVdR1PJWsqST2G0pHJvizOZ5pkVbT1+EfeRIq7r0d+MtO1aVUqcUFCleEkgpI3cci/AOKv1DJ0ep6XZbqSso0nNVclQHI1VGa83Mw3mITU3dGJWy+0ghToUkLABO0Dkq5WmJsQf3ql6UjBkFhuNuQ9x5ItUmNmXVCh1yZU8rOZcqj1fqTE+iLqZbcitvQGmLtyEIVZYsFXt2OI9U8p0uhP0Xprn0qpJzfSaJINXzhIDRDMJHT6BShO5ex1O5ChyfMDjBP0UmVyrUzMcjM9Fj0CuqrK0yKdTn+sy0OiwEpS5uNxtAPfuTiN5vclt5hhswfpFpatSoHX9ymR2VkGnxwd/WvuTz2TZXJ57YbErtoWbh71z4WmmZLqeNhff7lzsq6WuPxm1ZdhSzBiyk0xEqsZmdkn3aHWQ846pjpbS6tcdW07hYKAweQnazubB7mweNj/AOe+Ifpmn/NjclVyKrVweeLfSkr078+eJk8sBCbjEColc52E6LQ0VO2GMObvSEqK+VbUn0SbjAK1TzMjJWvtOzHLipmxqNkKpz1RULt1djyiEFXcblFIJ4sCcHNpzpyBtskWwHM7VWlUz2jMvz60+zGpKcmVJExyUAqOGjISlYcSQboIWRa3c4SmttM9EdcHFgw6rboND1zzNlyn1kV3JNIRUI6JbUGLQn5fTQtIWhBdK7KsFAEpv88NnNWpGmOc8mQM4ycv12h5pqK6WhFJhqhSo75QVpWErUrqNcWJ4tfuPNuD7L2nESLHEKPWYsBwh1LMPMExtkJI3WSkOWAF8dvIWiumlHznJqNMQ5MzXSUCOVz6m/MfgpcSSkAOKsjckmxF+CRcc4lmSEkm3kFUCCpABub3GeInxysEzrKXJup+hF7ndmOX4bhX/soIBPn2xd3RRAh5eej9VbrgfK1BYF0XAsOPLFItWn/d9UdC1XUR+0UspKuTf3Lj8yMXc0WrkWu0J9cZsjpOlDjhFgpfmPmOMS6Ijas4kFZ7p/H2d9swHD0C3dXX2GMiVNL6tqnglprw3usqFgPwOK4Nb23SXVkmx2gnj9Tg765OPpo0RwSG2YiJA6iHSRvJHhtbzHP44Ba0qENwMkpSvsEdh6+WGekTea3BS+rDcNI48T8AhVpa+0jVzWhDSg5atxFLPexMFu/5g4Janmwq4Q58TfjAp0uYMXWXW5klS0pqtPJ/mN4KfPBOEdZO5biQO4SBa+K+fJ/4D0WsoQDGfE+qdXIS7wEJc+BGEK6yeEIaQD/D5nGFrcBsG0/DCyxsRuJSpQ/5QnkYjaqyAsmglwqI2+Lz4wpiKY8huSVBSm1BaUHjkG49cYODfeL373POPHXghBWpR2+g5/TCLiL5FDtjS+rpqkGb7zliRIp65pp02fQ3nZMNEpSi6ErTMQm/jUCdvn5HnEtoOXF0PK1OpAlJdXFgCGiQGwAqzXT37bkc97Xx1UpG0lCS3u5+sPBwqxR01EoG3vsPFsPOlc6wO5Q2UkUbnOaMzqhC5opUZcCVHVUcuMzpdFaoD1Xay48Jq4qABbeZhTcBKedtuBwQLYIuaKCnMDjDyTKh1CO6t+HVKe4Gn4ayDuKFG4KVAJSpCkqQqybg2BHb6gcbJL3hP2fiP92EpCyOCbeuFdM9xBSspImAi2qFsnRVqTWGamulZLlVJBlH3uVQ3UKWZAAfW822+G3lLTcEm3JJG2+JZl/JDFCXBemSE1WZBZ92iBtlMaJCaP2m4sdHgZQRYHus2AKiL3kytttrid6vU4R0Sk3F/u8vnjnTPcMJKRtHAzQKBT9O5pzDBq3v+Wn3aZWJdWpf0lQnpD8Nx9e9YC0y0JI4H8A/EA44mU9Hcw5WXluZIzBQ8x1XLyJDdKqVUoTynIbTy1KcaSEzUpKfEQCQSAbcg4Lrcjw7S32/juOcIQAlxJsjceEbz3PpghUSDK6YPR1OTchD+PppVadl/LtPj1qA6/RZ8iQ0tdMUYyo7rL7QjdLrBW1CJC0hRcvYAYirvs205MP3Q0rISIwjpi9P9l5KgWg6Xth/p17dTxXv/hg1uqUDxZSr8pQb2w606SLFlaVfzEWwjZ3t0RvoYJLYm3XByfRahRvpdypyo0yVU5ypzrkSIYzYJbbQEpQXFkABsHlXNz27Yi9a0qnVfMT8z3iiyYYrDVbhsVejuSVRJbbDbKXErTKbvYNAjw91C97CxBQkBxXISScerSd3IK0+uAErg4u3p51LE6MRWyXDyll+RlihtwpU5uoTBIlSXpTMfopcU/JcfV4NyrAKdI+0TwMSFR6iG0j7Su2GgtD7ZUm9hxyLYUE2Qrxcn7J/lwDnF5uU8GiNga3cm1sdLxr8IAxWz2kqLMq2pUaj0+nvzZc/I9RbRFYZutf9LaV8L9vUWxZF1e3hThWn1PGA1nuoCj+0jkuorjPzkxcoVmQY8VBW66EOJXsQkHxKNrBPmTiTTd8+BUGuP8pp/wDTfULqU7TbN6IccvawZtZKWWx0WhGAaukeAHYfsgbe9+MOZW0Pk0nUVnOMjULM1TqKmm2ZaJhaDc1pIVZt3aBuSCQR5g838sNs+0vkhTrLFVfqeVN5IT+0dHkREJvyE9Sykgkc98dvUXPjuWqFk6fRH4s2HW8yQKS7IaWH0LjPlW4oUk23XSLEYIbUeygAgLLg6FcjXOQj95WhSgAgHMUs2J7H3UA4uR7PDjZy3JDHSWyZBWlbPY3A5J7E/LFNNco6mdQ9CS6Q2pGaJAUr4e7jnt5gYvLo3MjyqCvoLCQHiS1wCkbeOAMWVKAZWHgFjunXkUkjQMsQ9F0dV6bEm5JqJmJSpTaQtoHk7weP1xWNMhx5YCnAlp4C1gU7D6Hy7jFndUnFDKknYfrDwPFt/PFc3m9zaSXdwUeEjsD8OMJ0kP5otwRdWHYaZ1+PwCDOnKFta/a1NtKRtdl0t4J3AnmH/wCGCep9QXaySQfMYHWQICk+0RrIoHrpUzQ1la1HwgxV83+7BQXSi4nekm3F7c98VU98S2VI5uzscsz6la4LxF02ue+EJ2E9gfmMbSYC2AFKDhT5WF8JUhaVBBO5R7cWxGU4SAaLUklpCkoSLOqsoWHl54WZCSi6WHHAeOQRb44U9D3OA9Nbbg8z5/LGBl3kHckDvzjkeIcUkFpwDqFSreSsYUtE7UCyB2AGHgwopJWE7R3UD2x4phO5LSlW3cpNwL/iMKAluFqOvrYUEFKACO23g4cU46toBAFjxZI7YccZQ2Si4Urtxxj33UbvHcW4+1a2OJskLhbJNIaUy3sKtzn+lcEffhYUsJspsJHzvj0s7UbUqBSPNtQsMesEltRLRcT/ADC/GEQgi10kNosSn7WE2caR9Yu6VDyFin/xx709ytw3BPx4OErU2QSjt/Ed4POOsUQN04lTbY42+LjcoG5+8YUkJSnai1/jhLLnHgPBFhfvf/DHkd9SvAp4KPoE2P544pUy8kqcTutjYJQWgg+ID+FKwD/jhvroWspSQSBf7sLJStAKbFXyP+GOQuOSx8HpHpp3L4sCbXv8cJTZDhKlcHsm3b78eFxaBYrQn+ygd8KbUHwQBfbybY46pcrZpqYG3kFsBRcP8owKM4suRvai0zcHgJy9VgU+YG5JPPr2wXnGHXUAsAfzArNlHA3zbFkP+01po6I7rjbVFqyXHEIJSkktkAm1h9+JENwT4H0VfVjExvuI9QiRIZjzopYmMImxl33MyUBxtQPkUquO36YGEj2bdO2Mxw63BpcmjyIU5mpJiU6WtiG680vc2pbNykkG44A4JwV0RopXuUkFw8eM2HGFiIhha3EkAq/tBP3Xxwe8aFE7YvycEIdcFyJ2oOhYWlCV/tU+VX7BIjC33WGLjez2tDtLqK1LaW8ZZJKFA3TtG21vLvim+ukFLmfNEGlJXIbOanEumxUUgsAWJHyJ9MXF0UitUaO7DYKlgkX3bfCAOLW7Dvi0o/rGHxWO6asKSVo3kHkpnqJRp9Xy3IagvWdb+tDBUlKHiAbIUog2BNuRisdLzY5T3Pda3Ep9Nk7j1UQ54eZYWDbYSQLgeZNvUDg4uJIioktKacAUhQsQRe4wFM0ex/p1XJcmYzTZVDlyArqu0mW4yHb/AGt6LlCr/EX/AAGLKspXyEPjOazPQvScNGHR1AyPBVozPlbPVO1HqWYtPahluK3W2I4qqcwMuyluuMhQbU2EEAJLagng89/jj16na3uqccGZchtrULWFAkdv9IvG/wB98E06MScgxRlqLNdrCIcdKojigPeVNchKVCwCim226e/p3vH1UitEjZBqIH/wlMKKvwtjOvdLGcJb5L0WnFNVNxxyeahCaNrQpIS7nPJMX+03lx1f5qeGE/strIm6Tn/KraDz9XlfxE+nL/b78Th2mVZhCT9Gy0O+YW0ofHthaRUnk/8AEHAsAWIQVH8sCJXkZtHJTBRx2uH+f+1CGsvaxtpIVqJl1I/+lUH/ALRhsULVdClFOptEaWRz/mi1+vvH54JbNLriGwsU+WEq/wCiHP48424+Wq9OICqVIbTa9ltEE/iOMLjk+z5Josp26v8ANCVNA1cQsE6mUFAJ+3+ybaifj/X4S/l/VjcOnqrSlLRykDJ7Kbj1v1jxgxfu/rzpKjSpZINgFLT+Pyx6ck1pg7XYRsO4sDcffhccv2fJD/SnSS/+SBjuTtY5iHT+9+nw1KI+xlOPf8VOHHv7BaxuOKJ1miugn7SMqRAofivBplUOoNpIRBdFh3JFhjQdg1EAAxlJI878HHF794HIJxsETzcPP5iha3kHVltSNusLL6CfGDlaGhRHwsrnG05k7Udls7NVy3sv4jleHx+uCM3TZrl+ow80r1SsW/G1sONUGR7wi5Qq4J8LySq/x9MN4pL6DknjFCNX+aFasuaiBkqXq2+87uuPdsuQE3HoboHGMXlDUVwpUnV2cxxyHMuU4j8kYL5pIaU57w/FQ4E3SHZLIUPh9r/z8caxQwW9iXIfV2blJEtkH52Kvzwe0l+yOSb/AKU6OP5ihQjIWoLu/qa01QX79PLtNSPu+qwsac50fbO7WishR/icoVNNv9jglIVGcU3aZSiFXuDUYtx+DmHl08hHVVOpQT24qkY/l1MFilP9o5IbUg1kt/mfmhizpxnhCipWsNY6t/q1Cj01sfHnom/YYcd06z2hd/3yZic/tCnU7/8AhifLXEWrpioUoL8gmpRwT95XjnO1unx27fS9IRYkWcqscc/6+AxSD+3yTwjpnZ4/1H5qKK02zg4U79YczA27Jg065+8R+MbTWmmbGkH/AIWM1gHjd7rTTf7hHuPxx1V5vowUGnK3RGyr0q0Yfnvw1W9X9M8h00y8xalUNo3FoFKfM+Vz5FDNz99rDBMdI/utHJNytp4Bic483fNcxGmGbnAT+97NQbBsB7tBBt/1GPYmlebUAqXrFmtzcqykJap6B8D/AFCvj5Y2sr656XZ2WTSNTKJGSL3h1pa6c8PhZ8JufgCcdOsZ4yjQH2Wp2dcsodlLCIyE1iOvqk2twlXA5HKrYcdtm6t8go7XU0ujjzK4iNIczlaEyNbM5KWlRubROE+g+q/T8MON6I19ewL1yzzwLHa7HRfn/wCXx8sSVrP2X4jH1ley/wBMC9xVoqh+Tl8ewc9Uao5ig0GNVaQ/UpzobZhsTmXXV3sdwShZUoAcnjDYkkBAI8kDoYmg2dkPeoYzlHP2X6/EGT67nzVGZT1qccp1YdjIp11IWmzjhSlSwN32Qe9jxi0ns+UfOkiPOqudaK3lyatSWo0EPodV0xyVEoG0XPkL/PBRyZlCBlWiMQobCGkg71KQmxWs91n1JxIUN7bAkn5jGhpqLDaV5zXnHSHTPaGugjjAbx3n4eSUTycI+2SDjMZi4WVUB1K0myhqu2xBzXQYlZZjrDzPvAVubUPMFJBHfESPsgaPuNpQvI8JaU2ABeet/fxmMxFkY052U9k8sbQGOI/FIV7Huja2w2rINNUgXsFKdP8A++GF+xRoos7f2ApqAQLhtTif0XjMZhpsbHGxaEfbKkHKQ8ytJXsOaGdUr/d3TCtJuFFTpN/X7eGkexhootwpVp9TSTclXUev/fxmMxKdDGGXDQkdVT4ScZ5pwew3oeQr/MOKnd3CJL6b/gvDjXsO6GQLOo08pzizxd515f6rxmMxEaxpvcJmOrqHus555rpxvZH0aYRvRp1RPD5Fkkfrjos+yvpCtNjp5Qtvp7tx+uMxmHGRsIzATrqiYE2eeZTMn2QdGJgId02y8sehhp/THFk+xjoc9uQvS7Le3+zD23/A4zGY4saNAhFTMdXnmVrs+w/oMP8A3W5eI/tRr/mTjfj+xRoS2k20ryyR/agpV+uMxmBAHBE6WQaOK8PsV6Fb7furyx3/AOb0f4YV/kSaEpVuGlmWL2/5tb/wxmMwQaLaJsyyX7xW6x7IOiUIBDelWUSlViQqjsHt8047MD2btKKedkbTXKTAA4KKJGv/AHMZjMIWtvou28tu+ea6qdDtPEt7U5Gy2lJHYUeP/wBzG5RdI8lZckGRSsp0Wmvk8uRKcy0fxSkYzGYlGNltE2aiYusXnmVrZj0sybnFYYruVKLWEAXHvsBp0+n8STiPM+y3pFAbdTH01ysyl5O1YbpTKbg9+ycZjMM4W30SNnmByeeZXOl+yXowUKUrTDK6yq9yqmNc/ljv5A0O09yHNMzLeS6JQpe3b14EFtpy3puAvb4XxmMw5s2WvYKSaiYggvPMokoASkAcDCgeR3xmMw6oC//Z"/>
          <p:cNvSpPr>
            <a:spLocks noChangeAspect="1" noChangeArrowheads="1"/>
          </p:cNvSpPr>
          <p:nvPr/>
        </p:nvSpPr>
        <p:spPr bwMode="auto">
          <a:xfrm>
            <a:off x="6119813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676" y="5087815"/>
            <a:ext cx="2675949" cy="1588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88123" y="1916968"/>
            <a:ext cx="7748954" cy="230832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4800" dirty="0" smtClean="0">
                <a:latin typeface="Bodoni MT Black" panose="02070A03080606020203" pitchFamily="18" charset="0"/>
              </a:rPr>
              <a:t>Think about an idea for the next big internet craze</a:t>
            </a:r>
            <a:endParaRPr lang="en-GB" sz="4800" dirty="0">
              <a:latin typeface="Bodoni MT Black" panose="02070A030806060202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10637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245660" y="656492"/>
            <a:ext cx="11785978" cy="3463329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GB" sz="8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 CARTER" panose="02000000000000000000" pitchFamily="2" charset="0"/>
              </a:rPr>
              <a:t>What do we use to communicate with each other?</a:t>
            </a:r>
            <a:endParaRPr lang="en-GB" sz="8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 CARTER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7810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213" y="2607839"/>
            <a:ext cx="10021910" cy="1825096"/>
          </a:xfrm>
        </p:spPr>
        <p:txBody>
          <a:bodyPr>
            <a:noAutofit/>
          </a:bodyPr>
          <a:lstStyle/>
          <a:p>
            <a:pPr algn="ctr"/>
            <a:r>
              <a:rPr lang="en-GB" sz="15000" dirty="0" smtClean="0">
                <a:latin typeface="AR CARTER" panose="02000000000000000000" pitchFamily="2" charset="0"/>
              </a:rPr>
              <a:t>Social Media</a:t>
            </a:r>
            <a:endParaRPr lang="en-GB" sz="15000" dirty="0">
              <a:latin typeface="AR CARTER" panose="02000000000000000000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0923" y="4910017"/>
            <a:ext cx="9448800" cy="6858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GB" sz="4000" dirty="0" smtClean="0">
                <a:latin typeface="Comic Sans MS" panose="030F0702030302020204" pitchFamily="66" charset="0"/>
              </a:rPr>
              <a:t>How many can you name?</a:t>
            </a:r>
            <a:endParaRPr lang="en-GB" sz="4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8584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395" y="1934781"/>
            <a:ext cx="4575557" cy="362889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96820" y="1934781"/>
            <a:ext cx="4201873" cy="3628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1449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9934" y="1561957"/>
            <a:ext cx="4383845" cy="4162439"/>
          </a:xfrm>
          <a:prstGeom prst="rect">
            <a:avLst/>
          </a:prstGeom>
        </p:spPr>
      </p:pic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6326236"/>
              </p:ext>
            </p:extLst>
          </p:nvPr>
        </p:nvGraphicFramePr>
        <p:xfrm>
          <a:off x="6523344" y="1561956"/>
          <a:ext cx="4587177" cy="41624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3" name="Bitmap Image" r:id="rId5" imgW="1028880" imgH="933480" progId="Paint.Picture">
                  <p:embed/>
                </p:oleObj>
              </mc:Choice>
              <mc:Fallback>
                <p:oleObj name="Bitmap Image" r:id="rId5" imgW="1028880" imgH="933480" progId="Paint.Pictur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523344" y="1561956"/>
                        <a:ext cx="4587177" cy="416243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69361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9116" y="1965988"/>
            <a:ext cx="3898568" cy="360433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96096" y="1965988"/>
            <a:ext cx="3975918" cy="360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8404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60061" y="1928527"/>
            <a:ext cx="3716384" cy="3645596"/>
          </a:xfrm>
          <a:prstGeom prst="rect">
            <a:avLst/>
          </a:prstGeom>
        </p:spPr>
      </p:pic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5497281"/>
              </p:ext>
            </p:extLst>
          </p:nvPr>
        </p:nvGraphicFramePr>
        <p:xfrm>
          <a:off x="6117395" y="1928527"/>
          <a:ext cx="4161135" cy="36455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6" name="Bitmap Image" r:id="rId5" imgW="1076400" imgH="942840" progId="Paint.Picture">
                  <p:embed/>
                </p:oleObj>
              </mc:Choice>
              <mc:Fallback>
                <p:oleObj name="Bitmap Image" r:id="rId5" imgW="1076400" imgH="942840" progId="Paint.Pictur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117395" y="1928527"/>
                        <a:ext cx="4161135" cy="36455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81109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1584" y="2026664"/>
            <a:ext cx="4234360" cy="366020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303" y="2026664"/>
            <a:ext cx="3906903" cy="3611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636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116" y="1959307"/>
            <a:ext cx="3213194" cy="321319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6741" y="1959307"/>
            <a:ext cx="4351077" cy="2900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0864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Vapor Trail" id="{4FDF2955-7D9C-493C-B9F9-C205151B46CD}" vid="{8F31A783-2159-4870-BC29-2BA7D038EA4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Vapor Trail</Template>
  <TotalTime>220</TotalTime>
  <Words>412</Words>
  <Application>Microsoft Office PowerPoint</Application>
  <PresentationFormat>Custom</PresentationFormat>
  <Paragraphs>83</Paragraphs>
  <Slides>15</Slides>
  <Notes>12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7" baseType="lpstr">
      <vt:lpstr>Vapor Trail</vt:lpstr>
      <vt:lpstr>Bitmap Image</vt:lpstr>
      <vt:lpstr>How do we communicate?</vt:lpstr>
      <vt:lpstr>What do we use to communicate with each other?</vt:lpstr>
      <vt:lpstr>Social Media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What’s the difference?</vt:lpstr>
      <vt:lpstr>The risks of using digital communication devices </vt:lpstr>
      <vt:lpstr>PowerPoint Presentation</vt:lpstr>
      <vt:lpstr>How could you use social media to promote your product / Company?</vt:lpstr>
      <vt:lpstr>How could you use social media to promote your product / Company?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 Media</dc:title>
  <dc:creator>Jo Ralph</dc:creator>
  <cp:lastModifiedBy> </cp:lastModifiedBy>
  <cp:revision>29</cp:revision>
  <dcterms:created xsi:type="dcterms:W3CDTF">2015-02-22T10:09:10Z</dcterms:created>
  <dcterms:modified xsi:type="dcterms:W3CDTF">2015-07-27T12:41:37Z</dcterms:modified>
</cp:coreProperties>
</file>